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ato Light" panose="020B0604020202020204" charset="0"/>
      <p:regular r:id="rId20"/>
      <p:bold r:id="rId21"/>
      <p:italic r:id="rId22"/>
      <p:boldItalic r:id="rId23"/>
    </p:embeddedFont>
    <p:embeddedFont>
      <p:font typeface="Proxima Nova" panose="020B060402020202020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2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Shape 4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0 – Title">
    <p:bg>
      <p:bgPr>
        <a:solidFill>
          <a:schemeClr val="lt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11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819235" y="0"/>
            <a:ext cx="113728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0" y="-33"/>
            <a:ext cx="12192000" cy="68580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Shape 13"/>
          <p:cNvCxnSpPr/>
          <p:nvPr/>
        </p:nvCxnSpPr>
        <p:spPr>
          <a:xfrm>
            <a:off x="844367" y="4146800"/>
            <a:ext cx="985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97604" y="2316033"/>
            <a:ext cx="8211300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Proxima Nova"/>
              <a:buNone/>
              <a:defRPr sz="5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sp>
        <p:nvSpPr>
          <p:cNvPr id="15" name="Shape 15"/>
          <p:cNvSpPr txBox="1"/>
          <p:nvPr/>
        </p:nvSpPr>
        <p:spPr>
          <a:xfrm>
            <a:off x="6844728" y="6376067"/>
            <a:ext cx="5234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" name="Shape 16"/>
          <p:cNvGrpSpPr/>
          <p:nvPr/>
        </p:nvGrpSpPr>
        <p:grpSpPr>
          <a:xfrm>
            <a:off x="845948" y="1092436"/>
            <a:ext cx="1782565" cy="417574"/>
            <a:chOff x="1841475" y="2392725"/>
            <a:chExt cx="3928950" cy="920375"/>
          </a:xfrm>
        </p:grpSpPr>
        <p:sp>
          <p:nvSpPr>
            <p:cNvPr id="17" name="Shape 17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697600" y="4408933"/>
            <a:ext cx="55647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roxima Nova"/>
              <a:buNone/>
              <a:defRPr sz="2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7 – Diagram Box">
    <p:bg>
      <p:bgPr>
        <a:solidFill>
          <a:srgbClr val="F3F3F3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grpSp>
        <p:nvGrpSpPr>
          <p:cNvPr id="133" name="Shape 133"/>
          <p:cNvGrpSpPr/>
          <p:nvPr/>
        </p:nvGrpSpPr>
        <p:grpSpPr>
          <a:xfrm>
            <a:off x="383428" y="6472823"/>
            <a:ext cx="846689" cy="198341"/>
            <a:chOff x="1841475" y="2392725"/>
            <a:chExt cx="3928950" cy="920375"/>
          </a:xfrm>
        </p:grpSpPr>
        <p:sp>
          <p:nvSpPr>
            <p:cNvPr id="134" name="Shape 134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Shape 142"/>
          <p:cNvSpPr/>
          <p:nvPr/>
        </p:nvSpPr>
        <p:spPr>
          <a:xfrm>
            <a:off x="381000" y="1209600"/>
            <a:ext cx="11426400" cy="501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11807415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" name="Shape 144"/>
          <p:cNvCxnSpPr/>
          <p:nvPr/>
        </p:nvCxnSpPr>
        <p:spPr>
          <a:xfrm>
            <a:off x="383381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Shape 145"/>
          <p:cNvCxnSpPr/>
          <p:nvPr/>
        </p:nvCxnSpPr>
        <p:spPr>
          <a:xfrm rot="10800000">
            <a:off x="-304800" y="1231900"/>
            <a:ext cx="15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" name="Shape 146"/>
          <p:cNvCxnSpPr/>
          <p:nvPr/>
        </p:nvCxnSpPr>
        <p:spPr>
          <a:xfrm rot="10800000">
            <a:off x="-304800" y="6226000"/>
            <a:ext cx="15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C – Night Mode">
    <p:bg>
      <p:bgPr>
        <a:solidFill>
          <a:schemeClr val="dk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grpSp>
        <p:nvGrpSpPr>
          <p:cNvPr id="149" name="Shape 149"/>
          <p:cNvGrpSpPr/>
          <p:nvPr/>
        </p:nvGrpSpPr>
        <p:grpSpPr>
          <a:xfrm>
            <a:off x="383428" y="6472823"/>
            <a:ext cx="846689" cy="198341"/>
            <a:chOff x="1841475" y="2392725"/>
            <a:chExt cx="3928950" cy="920375"/>
          </a:xfrm>
        </p:grpSpPr>
        <p:sp>
          <p:nvSpPr>
            <p:cNvPr id="150" name="Shape 150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B – Design Grid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8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grpSp>
        <p:nvGrpSpPr>
          <p:cNvPr id="161" name="Shape 161"/>
          <p:cNvGrpSpPr/>
          <p:nvPr/>
        </p:nvGrpSpPr>
        <p:grpSpPr>
          <a:xfrm>
            <a:off x="383428" y="6472823"/>
            <a:ext cx="846689" cy="198341"/>
            <a:chOff x="1841475" y="2392725"/>
            <a:chExt cx="3928950" cy="920375"/>
          </a:xfrm>
        </p:grpSpPr>
        <p:sp>
          <p:nvSpPr>
            <p:cNvPr id="162" name="Shape 162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7C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F27C3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6E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9448799" y="63666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type="titleOnly">
  <p:cSld name="TITLE_ONL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9448799" y="63666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609600" y="275179"/>
            <a:ext cx="109728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dt" idx="10"/>
          </p:nvPr>
        </p:nvSpPr>
        <p:spPr>
          <a:xfrm>
            <a:off x="609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ftr" idx="11"/>
          </p:nvPr>
        </p:nvSpPr>
        <p:spPr>
          <a:xfrm>
            <a:off x="4165600" y="6356352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9448799" y="63666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, no circles">
  <p:cSld name="Title Only, no circles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88949" y="433916"/>
            <a:ext cx="112140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0 – Title">
    <p:bg>
      <p:bgPr>
        <a:solidFill>
          <a:schemeClr val="lt2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819235" y="0"/>
            <a:ext cx="113728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/>
          <p:nvPr/>
        </p:nvSpPr>
        <p:spPr>
          <a:xfrm>
            <a:off x="0" y="-33"/>
            <a:ext cx="12192000" cy="68580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" name="Shape 200"/>
          <p:cNvCxnSpPr/>
          <p:nvPr/>
        </p:nvCxnSpPr>
        <p:spPr>
          <a:xfrm>
            <a:off x="844367" y="4146800"/>
            <a:ext cx="985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697604" y="2316033"/>
            <a:ext cx="8211300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Proxima Nova"/>
              <a:buNone/>
              <a:defRPr sz="5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sp>
        <p:nvSpPr>
          <p:cNvPr id="202" name="Shape 202"/>
          <p:cNvSpPr txBox="1"/>
          <p:nvPr/>
        </p:nvSpPr>
        <p:spPr>
          <a:xfrm>
            <a:off x="6844728" y="6376067"/>
            <a:ext cx="5234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03" name="Shape 203"/>
          <p:cNvGrpSpPr/>
          <p:nvPr/>
        </p:nvGrpSpPr>
        <p:grpSpPr>
          <a:xfrm>
            <a:off x="845948" y="1092436"/>
            <a:ext cx="1782553" cy="417529"/>
            <a:chOff x="1841475" y="2392725"/>
            <a:chExt cx="3928925" cy="920275"/>
          </a:xfrm>
        </p:grpSpPr>
        <p:sp>
          <p:nvSpPr>
            <p:cNvPr id="204" name="Shape 20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Shape 212"/>
          <p:cNvSpPr txBox="1">
            <a:spLocks noGrp="1"/>
          </p:cNvSpPr>
          <p:nvPr>
            <p:ph type="subTitle" idx="1"/>
          </p:nvPr>
        </p:nvSpPr>
        <p:spPr>
          <a:xfrm>
            <a:off x="697600" y="4408933"/>
            <a:ext cx="55647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roxima Nova"/>
              <a:buNone/>
              <a:defRPr sz="2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A – Blan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2 – Intr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40881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57800" y="732833"/>
            <a:ext cx="36684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3300"/>
            </a:lvl9pPr>
          </a:lstStyle>
          <a:p>
            <a:endParaRPr/>
          </a:p>
        </p:txBody>
      </p:sp>
      <p:cxnSp>
        <p:nvCxnSpPr>
          <p:cNvPr id="29" name="Shape 29"/>
          <p:cNvCxnSpPr/>
          <p:nvPr/>
        </p:nvCxnSpPr>
        <p:spPr>
          <a:xfrm>
            <a:off x="4088007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" name="Shape 30"/>
          <p:cNvGrpSpPr/>
          <p:nvPr/>
        </p:nvGrpSpPr>
        <p:grpSpPr>
          <a:xfrm>
            <a:off x="383428" y="6472823"/>
            <a:ext cx="846689" cy="198341"/>
            <a:chOff x="1841475" y="2392725"/>
            <a:chExt cx="3928950" cy="920375"/>
          </a:xfrm>
        </p:grpSpPr>
        <p:sp>
          <p:nvSpPr>
            <p:cNvPr id="31" name="Shape 31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9" name="Shape 39"/>
          <p:cNvCxnSpPr/>
          <p:nvPr/>
        </p:nvCxnSpPr>
        <p:spPr>
          <a:xfrm rot="10800000">
            <a:off x="394304" y="2842555"/>
            <a:ext cx="699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57800" y="3032400"/>
            <a:ext cx="3668400" cy="19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"/>
              <a:buNone/>
              <a:defRPr sz="17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5080900" y="732833"/>
            <a:ext cx="6729600" cy="5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619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●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619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○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619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■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619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●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619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○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619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■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619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●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619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○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61950" algn="l" rtl="0">
              <a:lnSpc>
                <a:spcPct val="110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2100"/>
              <a:buFont typeface="Proxima Nova"/>
              <a:buChar char="■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3 – Standard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grpSp>
        <p:nvGrpSpPr>
          <p:cNvPr id="216" name="Shape 216"/>
          <p:cNvGrpSpPr/>
          <p:nvPr/>
        </p:nvGrpSpPr>
        <p:grpSpPr>
          <a:xfrm>
            <a:off x="383428" y="6472823"/>
            <a:ext cx="846683" cy="198319"/>
            <a:chOff x="1841475" y="2392725"/>
            <a:chExt cx="3928925" cy="920275"/>
          </a:xfrm>
        </p:grpSpPr>
        <p:sp>
          <p:nvSpPr>
            <p:cNvPr id="217" name="Shape 21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1220533" y="1200533"/>
            <a:ext cx="97776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92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1 – Divider">
    <p:bg>
      <p:bgPr>
        <a:solidFill>
          <a:schemeClr val="lt2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891733" y="3153533"/>
            <a:ext cx="10395600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Proxima Nova"/>
              <a:buNone/>
              <a:defRPr sz="5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9pPr>
          </a:lstStyle>
          <a:p>
            <a:endParaRPr/>
          </a:p>
        </p:txBody>
      </p:sp>
      <p:grpSp>
        <p:nvGrpSpPr>
          <p:cNvPr id="228" name="Shape 228"/>
          <p:cNvGrpSpPr/>
          <p:nvPr/>
        </p:nvGrpSpPr>
        <p:grpSpPr>
          <a:xfrm>
            <a:off x="383428" y="6472823"/>
            <a:ext cx="846683" cy="198319"/>
            <a:chOff x="1841475" y="2392725"/>
            <a:chExt cx="3928925" cy="920275"/>
          </a:xfrm>
        </p:grpSpPr>
        <p:sp>
          <p:nvSpPr>
            <p:cNvPr id="229" name="Shape 22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7" name="Shape 237"/>
          <p:cNvCxnSpPr/>
          <p:nvPr/>
        </p:nvCxnSpPr>
        <p:spPr>
          <a:xfrm rot="10800000">
            <a:off x="5746200" y="3007312"/>
            <a:ext cx="6996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8" name="Shape 238"/>
          <p:cNvSpPr txBox="1">
            <a:spLocks noGrp="1"/>
          </p:cNvSpPr>
          <p:nvPr>
            <p:ph type="subTitle" idx="1"/>
          </p:nvPr>
        </p:nvSpPr>
        <p:spPr>
          <a:xfrm>
            <a:off x="2321200" y="2401667"/>
            <a:ext cx="7549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None/>
              <a:defRPr sz="1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B – Design Grid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8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grpSp>
        <p:nvGrpSpPr>
          <p:cNvPr id="242" name="Shape 242"/>
          <p:cNvGrpSpPr/>
          <p:nvPr/>
        </p:nvGrpSpPr>
        <p:grpSpPr>
          <a:xfrm>
            <a:off x="383428" y="6472823"/>
            <a:ext cx="846683" cy="198319"/>
            <a:chOff x="1841475" y="2392725"/>
            <a:chExt cx="3928925" cy="920275"/>
          </a:xfrm>
        </p:grpSpPr>
        <p:sp>
          <p:nvSpPr>
            <p:cNvPr id="243" name="Shape 24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1 – Divider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891733" y="3153533"/>
            <a:ext cx="10395600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Proxima Nova"/>
              <a:buNone/>
              <a:defRPr sz="5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9pPr>
          </a:lstStyle>
          <a:p>
            <a:endParaRPr/>
          </a:p>
        </p:txBody>
      </p:sp>
      <p:grpSp>
        <p:nvGrpSpPr>
          <p:cNvPr id="44" name="Shape 44"/>
          <p:cNvGrpSpPr/>
          <p:nvPr/>
        </p:nvGrpSpPr>
        <p:grpSpPr>
          <a:xfrm>
            <a:off x="383428" y="6472823"/>
            <a:ext cx="846689" cy="198341"/>
            <a:chOff x="1841475" y="2392725"/>
            <a:chExt cx="3928950" cy="920375"/>
          </a:xfrm>
        </p:grpSpPr>
        <p:sp>
          <p:nvSpPr>
            <p:cNvPr id="45" name="Shape 45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3" name="Shape 53"/>
          <p:cNvCxnSpPr/>
          <p:nvPr/>
        </p:nvCxnSpPr>
        <p:spPr>
          <a:xfrm rot="10800000">
            <a:off x="5746200" y="3007312"/>
            <a:ext cx="6996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2321200" y="2401667"/>
            <a:ext cx="7549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None/>
              <a:defRPr sz="1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5 – Split w/ Imag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" name="Shape 57"/>
          <p:cNvCxnSpPr/>
          <p:nvPr/>
        </p:nvCxnSpPr>
        <p:spPr>
          <a:xfrm>
            <a:off x="6096000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8" name="Shape 58"/>
          <p:cNvGrpSpPr/>
          <p:nvPr/>
        </p:nvGrpSpPr>
        <p:grpSpPr>
          <a:xfrm>
            <a:off x="383428" y="6472823"/>
            <a:ext cx="846689" cy="198341"/>
            <a:chOff x="1841475" y="2392725"/>
            <a:chExt cx="3928950" cy="920375"/>
          </a:xfrm>
        </p:grpSpPr>
        <p:sp>
          <p:nvSpPr>
            <p:cNvPr id="59" name="Shape 59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57084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56633" y="1200533"/>
            <a:ext cx="56727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619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●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619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○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619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■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619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●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619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○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619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■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619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●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619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○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619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2100"/>
              <a:buFont typeface="Proxima Nova"/>
              <a:buChar char="■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3 – Standard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grpSp>
        <p:nvGrpSpPr>
          <p:cNvPr id="71" name="Shape 71"/>
          <p:cNvGrpSpPr/>
          <p:nvPr/>
        </p:nvGrpSpPr>
        <p:grpSpPr>
          <a:xfrm>
            <a:off x="383428" y="6472823"/>
            <a:ext cx="846689" cy="198341"/>
            <a:chOff x="1841475" y="2392725"/>
            <a:chExt cx="3928950" cy="920375"/>
          </a:xfrm>
        </p:grpSpPr>
        <p:sp>
          <p:nvSpPr>
            <p:cNvPr id="72" name="Shape 72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1220533" y="1200533"/>
            <a:ext cx="97776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92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4 – Sideba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hape 82"/>
          <p:cNvCxnSpPr/>
          <p:nvPr/>
        </p:nvCxnSpPr>
        <p:spPr>
          <a:xfrm rot="10800000">
            <a:off x="8108500" y="1207500"/>
            <a:ext cx="0" cy="50193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383428" y="6472823"/>
            <a:ext cx="846689" cy="198341"/>
            <a:chOff x="1841475" y="2392725"/>
            <a:chExt cx="3928950" cy="920375"/>
          </a:xfrm>
        </p:grpSpPr>
        <p:sp>
          <p:nvSpPr>
            <p:cNvPr id="85" name="Shape 85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3" name="Shape 93"/>
          <p:cNvCxnSpPr/>
          <p:nvPr/>
        </p:nvCxnSpPr>
        <p:spPr>
          <a:xfrm>
            <a:off x="8104381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256633" y="1200533"/>
            <a:ext cx="74916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92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2"/>
          </p:nvPr>
        </p:nvSpPr>
        <p:spPr>
          <a:xfrm>
            <a:off x="8296167" y="1200533"/>
            <a:ext cx="36393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●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65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○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65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■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65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●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65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○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65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■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65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●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65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○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6550" algn="l" rtl="0">
              <a:lnSpc>
                <a:spcPct val="110000"/>
              </a:lnSpc>
              <a:spcBef>
                <a:spcPts val="2700"/>
              </a:spcBef>
              <a:spcAft>
                <a:spcPts val="2700"/>
              </a:spcAft>
              <a:buClr>
                <a:schemeClr val="lt2"/>
              </a:buClr>
              <a:buSzPts val="1700"/>
              <a:buFont typeface="Proxima Nova"/>
              <a:buChar char="■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5 – Spli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hape 97"/>
          <p:cNvCxnSpPr/>
          <p:nvPr/>
        </p:nvCxnSpPr>
        <p:spPr>
          <a:xfrm>
            <a:off x="6096000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8" name="Shape 98"/>
          <p:cNvGrpSpPr/>
          <p:nvPr/>
        </p:nvGrpSpPr>
        <p:grpSpPr>
          <a:xfrm>
            <a:off x="383428" y="6472823"/>
            <a:ext cx="846689" cy="198341"/>
            <a:chOff x="1841475" y="2392725"/>
            <a:chExt cx="3928950" cy="920375"/>
          </a:xfrm>
        </p:grpSpPr>
        <p:sp>
          <p:nvSpPr>
            <p:cNvPr id="99" name="Shape 99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cxnSp>
        <p:nvCxnSpPr>
          <p:cNvPr id="108" name="Shape 108"/>
          <p:cNvCxnSpPr/>
          <p:nvPr/>
        </p:nvCxnSpPr>
        <p:spPr>
          <a:xfrm rot="10800000">
            <a:off x="6096000" y="1207500"/>
            <a:ext cx="0" cy="50193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256633" y="1200533"/>
            <a:ext cx="54828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65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6333333" y="1200533"/>
            <a:ext cx="54828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65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6 –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Shape 112"/>
          <p:cNvGrpSpPr/>
          <p:nvPr/>
        </p:nvGrpSpPr>
        <p:grpSpPr>
          <a:xfrm>
            <a:off x="383428" y="6472823"/>
            <a:ext cx="846689" cy="198341"/>
            <a:chOff x="1841475" y="2392725"/>
            <a:chExt cx="3928950" cy="920375"/>
          </a:xfrm>
        </p:grpSpPr>
        <p:sp>
          <p:nvSpPr>
            <p:cNvPr id="113" name="Shape 113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cxnSp>
        <p:nvCxnSpPr>
          <p:cNvPr id="122" name="Shape 122"/>
          <p:cNvCxnSpPr/>
          <p:nvPr/>
        </p:nvCxnSpPr>
        <p:spPr>
          <a:xfrm rot="10800000">
            <a:off x="8108500" y="1207500"/>
            <a:ext cx="0" cy="50193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Shape 123"/>
          <p:cNvCxnSpPr/>
          <p:nvPr/>
        </p:nvCxnSpPr>
        <p:spPr>
          <a:xfrm>
            <a:off x="8104381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" name="Shape 124"/>
          <p:cNvCxnSpPr/>
          <p:nvPr/>
        </p:nvCxnSpPr>
        <p:spPr>
          <a:xfrm rot="10800000">
            <a:off x="4090500" y="1207500"/>
            <a:ext cx="0" cy="50193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Shape 125"/>
          <p:cNvCxnSpPr/>
          <p:nvPr/>
        </p:nvCxnSpPr>
        <p:spPr>
          <a:xfrm>
            <a:off x="4090515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Shape 126"/>
          <p:cNvSpPr txBox="1"/>
          <p:nvPr/>
        </p:nvSpPr>
        <p:spPr>
          <a:xfrm>
            <a:off x="256633" y="1200533"/>
            <a:ext cx="36393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256633" y="1200533"/>
            <a:ext cx="36393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238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276400" y="1200533"/>
            <a:ext cx="36393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238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3"/>
          </p:nvPr>
        </p:nvSpPr>
        <p:spPr>
          <a:xfrm>
            <a:off x="8296167" y="1200533"/>
            <a:ext cx="36393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238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238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A – 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subTitle" idx="1"/>
          </p:nvPr>
        </p:nvSpPr>
        <p:spPr>
          <a:xfrm>
            <a:off x="697600" y="4408933"/>
            <a:ext cx="55647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roxima Nova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Platform Architecture Team</a:t>
            </a:r>
            <a:endParaRPr sz="20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621400" y="4226225"/>
            <a:ext cx="9672000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Proxima Nova"/>
              <a:buNone/>
            </a:pPr>
            <a:r>
              <a:rPr lang="en-US"/>
              <a:t>Using PAS Services</a:t>
            </a:r>
            <a:endParaRPr sz="2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2400"/>
              <a:buFont typeface="Arial"/>
              <a:buNone/>
            </a:pPr>
            <a:r>
              <a:rPr lang="en-US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MANAGED, USER-PROVIDED, SERVICE BROKERS, INSTANCE CREATION, APPLICATION BINDING, ENVIRONMENT VARIABLES, VCAP_APPLICATION</a:t>
            </a:r>
            <a:endParaRPr sz="2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2400"/>
              <a:buFont typeface="Arial"/>
              <a:buNone/>
            </a:pPr>
            <a:endParaRPr sz="2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2400"/>
              <a:buFont typeface="Arial"/>
              <a:buNone/>
            </a:pPr>
            <a:endParaRPr sz="2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2400"/>
              <a:buFont typeface="Arial"/>
              <a:buNone/>
            </a:pPr>
            <a:endParaRPr sz="2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roxima Nova"/>
              <a:buNone/>
            </a:pPr>
            <a:endParaRPr sz="4300" b="0"/>
          </a:p>
        </p:txBody>
      </p:sp>
      <p:sp>
        <p:nvSpPr>
          <p:cNvPr id="257" name="Shape 257"/>
          <p:cNvSpPr/>
          <p:nvPr/>
        </p:nvSpPr>
        <p:spPr>
          <a:xfrm>
            <a:off x="10197958" y="2245092"/>
            <a:ext cx="1499700" cy="1499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072" y="62383"/>
                </a:moveTo>
                <a:lnTo>
                  <a:pt x="113088" y="62411"/>
                </a:lnTo>
                <a:lnTo>
                  <a:pt x="61272" y="89683"/>
                </a:lnTo>
                <a:lnTo>
                  <a:pt x="61255" y="89655"/>
                </a:lnTo>
                <a:cubicBezTo>
                  <a:pt x="60872" y="89855"/>
                  <a:pt x="60461" y="90000"/>
                  <a:pt x="60000" y="90000"/>
                </a:cubicBezTo>
                <a:cubicBezTo>
                  <a:pt x="59538" y="90000"/>
                  <a:pt x="59127" y="89855"/>
                  <a:pt x="58744" y="89655"/>
                </a:cubicBezTo>
                <a:lnTo>
                  <a:pt x="58727" y="89683"/>
                </a:lnTo>
                <a:lnTo>
                  <a:pt x="6911" y="62411"/>
                </a:lnTo>
                <a:lnTo>
                  <a:pt x="6927" y="62383"/>
                </a:lnTo>
                <a:cubicBezTo>
                  <a:pt x="6061" y="61927"/>
                  <a:pt x="5455" y="61044"/>
                  <a:pt x="5455" y="60000"/>
                </a:cubicBezTo>
                <a:cubicBezTo>
                  <a:pt x="5455" y="58955"/>
                  <a:pt x="6061" y="58072"/>
                  <a:pt x="6927" y="57616"/>
                </a:cubicBezTo>
                <a:lnTo>
                  <a:pt x="6911" y="57588"/>
                </a:lnTo>
                <a:lnTo>
                  <a:pt x="19788" y="50811"/>
                </a:lnTo>
                <a:lnTo>
                  <a:pt x="56183" y="69966"/>
                </a:lnTo>
                <a:lnTo>
                  <a:pt x="56205" y="69933"/>
                </a:lnTo>
                <a:cubicBezTo>
                  <a:pt x="57344" y="70538"/>
                  <a:pt x="58622" y="70911"/>
                  <a:pt x="60000" y="70911"/>
                </a:cubicBezTo>
                <a:cubicBezTo>
                  <a:pt x="61377" y="70911"/>
                  <a:pt x="62655" y="70538"/>
                  <a:pt x="63794" y="69933"/>
                </a:cubicBezTo>
                <a:lnTo>
                  <a:pt x="63811" y="69966"/>
                </a:lnTo>
                <a:lnTo>
                  <a:pt x="100211" y="50811"/>
                </a:lnTo>
                <a:lnTo>
                  <a:pt x="113088" y="57588"/>
                </a:lnTo>
                <a:lnTo>
                  <a:pt x="113072" y="57616"/>
                </a:lnTo>
                <a:cubicBezTo>
                  <a:pt x="113938" y="58072"/>
                  <a:pt x="114544" y="58955"/>
                  <a:pt x="114544" y="60000"/>
                </a:cubicBezTo>
                <a:cubicBezTo>
                  <a:pt x="114544" y="61044"/>
                  <a:pt x="113938" y="61927"/>
                  <a:pt x="113072" y="62383"/>
                </a:cubicBezTo>
                <a:moveTo>
                  <a:pt x="113088" y="82133"/>
                </a:moveTo>
                <a:lnTo>
                  <a:pt x="113072" y="82166"/>
                </a:lnTo>
                <a:cubicBezTo>
                  <a:pt x="113938" y="82622"/>
                  <a:pt x="114544" y="83500"/>
                  <a:pt x="114544" y="84544"/>
                </a:cubicBezTo>
                <a:cubicBezTo>
                  <a:pt x="114544" y="85594"/>
                  <a:pt x="113938" y="86472"/>
                  <a:pt x="113072" y="86927"/>
                </a:cubicBezTo>
                <a:lnTo>
                  <a:pt x="113088" y="86961"/>
                </a:lnTo>
                <a:lnTo>
                  <a:pt x="61272" y="114233"/>
                </a:lnTo>
                <a:lnTo>
                  <a:pt x="61255" y="114200"/>
                </a:lnTo>
                <a:cubicBezTo>
                  <a:pt x="60872" y="114400"/>
                  <a:pt x="60461" y="114544"/>
                  <a:pt x="60000" y="114544"/>
                </a:cubicBezTo>
                <a:cubicBezTo>
                  <a:pt x="59538" y="114544"/>
                  <a:pt x="59127" y="114400"/>
                  <a:pt x="58744" y="114200"/>
                </a:cubicBezTo>
                <a:lnTo>
                  <a:pt x="58727" y="114233"/>
                </a:lnTo>
                <a:lnTo>
                  <a:pt x="6911" y="86961"/>
                </a:lnTo>
                <a:lnTo>
                  <a:pt x="6927" y="86927"/>
                </a:lnTo>
                <a:cubicBezTo>
                  <a:pt x="6061" y="86472"/>
                  <a:pt x="5455" y="85594"/>
                  <a:pt x="5455" y="84544"/>
                </a:cubicBezTo>
                <a:cubicBezTo>
                  <a:pt x="5455" y="83500"/>
                  <a:pt x="6061" y="82622"/>
                  <a:pt x="6927" y="82166"/>
                </a:cubicBezTo>
                <a:lnTo>
                  <a:pt x="6911" y="82133"/>
                </a:lnTo>
                <a:lnTo>
                  <a:pt x="19788" y="75355"/>
                </a:lnTo>
                <a:lnTo>
                  <a:pt x="56183" y="94511"/>
                </a:lnTo>
                <a:lnTo>
                  <a:pt x="56205" y="94477"/>
                </a:lnTo>
                <a:cubicBezTo>
                  <a:pt x="57344" y="95083"/>
                  <a:pt x="58622" y="95455"/>
                  <a:pt x="60000" y="95455"/>
                </a:cubicBezTo>
                <a:cubicBezTo>
                  <a:pt x="61377" y="95455"/>
                  <a:pt x="62655" y="95083"/>
                  <a:pt x="63794" y="94477"/>
                </a:cubicBezTo>
                <a:lnTo>
                  <a:pt x="63811" y="94511"/>
                </a:lnTo>
                <a:lnTo>
                  <a:pt x="100211" y="75355"/>
                </a:lnTo>
                <a:cubicBezTo>
                  <a:pt x="100211" y="75355"/>
                  <a:pt x="113088" y="82133"/>
                  <a:pt x="113088" y="82133"/>
                </a:cubicBezTo>
                <a:close/>
                <a:moveTo>
                  <a:pt x="6911" y="37866"/>
                </a:moveTo>
                <a:lnTo>
                  <a:pt x="6927" y="37838"/>
                </a:lnTo>
                <a:cubicBezTo>
                  <a:pt x="6061" y="37377"/>
                  <a:pt x="5455" y="36500"/>
                  <a:pt x="5455" y="35455"/>
                </a:cubicBezTo>
                <a:cubicBezTo>
                  <a:pt x="5455" y="34411"/>
                  <a:pt x="6061" y="33527"/>
                  <a:pt x="6927" y="33072"/>
                </a:cubicBezTo>
                <a:lnTo>
                  <a:pt x="6911" y="33038"/>
                </a:lnTo>
                <a:lnTo>
                  <a:pt x="58727" y="5766"/>
                </a:lnTo>
                <a:lnTo>
                  <a:pt x="58744" y="5800"/>
                </a:lnTo>
                <a:cubicBezTo>
                  <a:pt x="59127" y="5600"/>
                  <a:pt x="59538" y="5455"/>
                  <a:pt x="60000" y="5455"/>
                </a:cubicBezTo>
                <a:cubicBezTo>
                  <a:pt x="60461" y="5455"/>
                  <a:pt x="60872" y="5600"/>
                  <a:pt x="61255" y="5800"/>
                </a:cubicBezTo>
                <a:lnTo>
                  <a:pt x="61272" y="5766"/>
                </a:lnTo>
                <a:lnTo>
                  <a:pt x="113088" y="33038"/>
                </a:lnTo>
                <a:lnTo>
                  <a:pt x="113072" y="33072"/>
                </a:lnTo>
                <a:cubicBezTo>
                  <a:pt x="113938" y="33527"/>
                  <a:pt x="114544" y="34411"/>
                  <a:pt x="114544" y="35455"/>
                </a:cubicBezTo>
                <a:cubicBezTo>
                  <a:pt x="114544" y="36500"/>
                  <a:pt x="113938" y="37377"/>
                  <a:pt x="113072" y="37838"/>
                </a:cubicBezTo>
                <a:lnTo>
                  <a:pt x="113088" y="37866"/>
                </a:lnTo>
                <a:lnTo>
                  <a:pt x="61272" y="65138"/>
                </a:lnTo>
                <a:lnTo>
                  <a:pt x="61255" y="65111"/>
                </a:lnTo>
                <a:cubicBezTo>
                  <a:pt x="60872" y="65311"/>
                  <a:pt x="60461" y="65455"/>
                  <a:pt x="60000" y="65455"/>
                </a:cubicBezTo>
                <a:cubicBezTo>
                  <a:pt x="59538" y="65455"/>
                  <a:pt x="59127" y="65311"/>
                  <a:pt x="58744" y="65111"/>
                </a:cubicBezTo>
                <a:lnTo>
                  <a:pt x="58727" y="65138"/>
                </a:lnTo>
                <a:cubicBezTo>
                  <a:pt x="58727" y="65138"/>
                  <a:pt x="6911" y="37866"/>
                  <a:pt x="6911" y="37866"/>
                </a:cubicBezTo>
                <a:close/>
                <a:moveTo>
                  <a:pt x="120000" y="60000"/>
                </a:moveTo>
                <a:cubicBezTo>
                  <a:pt x="120000" y="56855"/>
                  <a:pt x="118211" y="54161"/>
                  <a:pt x="115611" y="52794"/>
                </a:cubicBezTo>
                <a:lnTo>
                  <a:pt x="115627" y="52761"/>
                </a:lnTo>
                <a:lnTo>
                  <a:pt x="106066" y="47727"/>
                </a:lnTo>
                <a:lnTo>
                  <a:pt x="115627" y="42694"/>
                </a:lnTo>
                <a:lnTo>
                  <a:pt x="115611" y="42661"/>
                </a:lnTo>
                <a:cubicBezTo>
                  <a:pt x="118211" y="41294"/>
                  <a:pt x="120000" y="38600"/>
                  <a:pt x="120000" y="35455"/>
                </a:cubicBezTo>
                <a:cubicBezTo>
                  <a:pt x="120000" y="32311"/>
                  <a:pt x="118211" y="29616"/>
                  <a:pt x="115611" y="28250"/>
                </a:cubicBezTo>
                <a:lnTo>
                  <a:pt x="115627" y="28216"/>
                </a:lnTo>
                <a:lnTo>
                  <a:pt x="63811" y="944"/>
                </a:lnTo>
                <a:lnTo>
                  <a:pt x="63794" y="972"/>
                </a:lnTo>
                <a:cubicBezTo>
                  <a:pt x="62655" y="372"/>
                  <a:pt x="61377" y="0"/>
                  <a:pt x="60000" y="0"/>
                </a:cubicBezTo>
                <a:cubicBezTo>
                  <a:pt x="58622" y="0"/>
                  <a:pt x="57344" y="372"/>
                  <a:pt x="56205" y="972"/>
                </a:cubicBezTo>
                <a:lnTo>
                  <a:pt x="56183" y="944"/>
                </a:lnTo>
                <a:lnTo>
                  <a:pt x="4366" y="28216"/>
                </a:lnTo>
                <a:lnTo>
                  <a:pt x="4388" y="28250"/>
                </a:lnTo>
                <a:cubicBezTo>
                  <a:pt x="1788" y="29616"/>
                  <a:pt x="0" y="32311"/>
                  <a:pt x="0" y="35455"/>
                </a:cubicBezTo>
                <a:cubicBezTo>
                  <a:pt x="0" y="38600"/>
                  <a:pt x="1788" y="41294"/>
                  <a:pt x="4388" y="42661"/>
                </a:cubicBezTo>
                <a:lnTo>
                  <a:pt x="4366" y="42694"/>
                </a:lnTo>
                <a:lnTo>
                  <a:pt x="13933" y="47727"/>
                </a:lnTo>
                <a:lnTo>
                  <a:pt x="4366" y="52761"/>
                </a:lnTo>
                <a:lnTo>
                  <a:pt x="4388" y="52794"/>
                </a:lnTo>
                <a:cubicBezTo>
                  <a:pt x="1788" y="54161"/>
                  <a:pt x="0" y="56855"/>
                  <a:pt x="0" y="60000"/>
                </a:cubicBezTo>
                <a:cubicBezTo>
                  <a:pt x="0" y="63144"/>
                  <a:pt x="1788" y="65838"/>
                  <a:pt x="4388" y="67205"/>
                </a:cubicBezTo>
                <a:lnTo>
                  <a:pt x="4366" y="67238"/>
                </a:lnTo>
                <a:lnTo>
                  <a:pt x="13933" y="72272"/>
                </a:lnTo>
                <a:lnTo>
                  <a:pt x="4366" y="77305"/>
                </a:lnTo>
                <a:lnTo>
                  <a:pt x="4388" y="77338"/>
                </a:lnTo>
                <a:cubicBezTo>
                  <a:pt x="1788" y="78705"/>
                  <a:pt x="0" y="81400"/>
                  <a:pt x="0" y="84544"/>
                </a:cubicBezTo>
                <a:cubicBezTo>
                  <a:pt x="0" y="87688"/>
                  <a:pt x="1788" y="90383"/>
                  <a:pt x="4388" y="91750"/>
                </a:cubicBezTo>
                <a:lnTo>
                  <a:pt x="4366" y="91783"/>
                </a:lnTo>
                <a:lnTo>
                  <a:pt x="56183" y="119055"/>
                </a:lnTo>
                <a:lnTo>
                  <a:pt x="56205" y="119027"/>
                </a:lnTo>
                <a:cubicBezTo>
                  <a:pt x="57344" y="119627"/>
                  <a:pt x="58622" y="120000"/>
                  <a:pt x="60000" y="120000"/>
                </a:cubicBezTo>
                <a:cubicBezTo>
                  <a:pt x="61377" y="120000"/>
                  <a:pt x="62655" y="119627"/>
                  <a:pt x="63794" y="119027"/>
                </a:cubicBezTo>
                <a:lnTo>
                  <a:pt x="63811" y="119055"/>
                </a:lnTo>
                <a:lnTo>
                  <a:pt x="115627" y="91783"/>
                </a:lnTo>
                <a:lnTo>
                  <a:pt x="115611" y="91750"/>
                </a:lnTo>
                <a:cubicBezTo>
                  <a:pt x="118211" y="90383"/>
                  <a:pt x="120000" y="87688"/>
                  <a:pt x="120000" y="84544"/>
                </a:cubicBezTo>
                <a:cubicBezTo>
                  <a:pt x="120000" y="81400"/>
                  <a:pt x="118211" y="78705"/>
                  <a:pt x="115611" y="77338"/>
                </a:cubicBezTo>
                <a:lnTo>
                  <a:pt x="115627" y="77305"/>
                </a:lnTo>
                <a:lnTo>
                  <a:pt x="106066" y="72272"/>
                </a:lnTo>
                <a:lnTo>
                  <a:pt x="115627" y="67238"/>
                </a:lnTo>
                <a:lnTo>
                  <a:pt x="115611" y="67205"/>
                </a:lnTo>
                <a:cubicBezTo>
                  <a:pt x="118211" y="65838"/>
                  <a:pt x="120000" y="63144"/>
                  <a:pt x="120000" y="6000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rPr>
              <a:t>Cloud Foundry Container Environment Variables</a:t>
            </a:r>
            <a:endParaRPr sz="3200" b="0" i="0" u="none" strike="noStrike" cap="none">
              <a:solidFill>
                <a:srgbClr val="0078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Used to communicate application environment &amp; configuration to deployed containers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VCAP_APPLICATION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 attributes – version, instance index, limits, URLs, etc.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VCAP_SERVICES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Bound services – name, label, credentials, etc.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CF_INSTANCE_*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CF_INSTANCE_ADDR, CF_INSTANCE_INDEX, etc.</a:t>
            </a:r>
            <a:endParaRPr dirty="0"/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1077131" y="3208149"/>
            <a:ext cx="6756785" cy="648616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rPr>
              <a:t>VCAP_SERVICES Example</a:t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997784" y="1609575"/>
            <a:ext cx="7241315" cy="4339650"/>
          </a:xfrm>
          <a:prstGeom prst="rect">
            <a:avLst/>
          </a:prstGeom>
          <a:solidFill>
            <a:srgbClr val="FFF7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"VCAP_SERVICES":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"p-config-server": [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  "credentials":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    "uri": "https://config-bd112dd4-9870-4819-b9a6-62eb3311e27b.apps.testcloud.com",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    "client_secret": "X3e2gKs5Oqhp",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    "client_id": "p-config-server-5f0d1211-75f1-4105-9f94-7ec010de2d3a",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    "access_token_uri": "https://p-spring-cloud-services.uaa.system.testcloud.com/oauth/token"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  },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  "syslog_drain_url": null,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  "volume_mounts": [],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  "label": "p-config-server",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  "provider": null,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  "plan": "standard",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  "name": "myConfigServer",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  "tags": [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    "configuration",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    "spring-cloud"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  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],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"p-service-registry": [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………..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Shape 471" descr="SiliconValley-01.jpg"/>
          <p:cNvPicPr preferRelativeResize="0"/>
          <p:nvPr/>
        </p:nvPicPr>
        <p:blipFill rotWithShape="1">
          <a:blip r:embed="rId3">
            <a:alphaModFix/>
          </a:blip>
          <a:srcRect t="1976" r="25810" b="3125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Shape 472"/>
          <p:cNvSpPr/>
          <p:nvPr/>
        </p:nvSpPr>
        <p:spPr>
          <a:xfrm>
            <a:off x="0" y="-33"/>
            <a:ext cx="12192000" cy="68580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Shape 473"/>
          <p:cNvSpPr txBox="1"/>
          <p:nvPr/>
        </p:nvSpPr>
        <p:spPr>
          <a:xfrm>
            <a:off x="891733" y="3384667"/>
            <a:ext cx="10395600" cy="20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300"/>
              <a:buFont typeface="Proxima Nova"/>
              <a:buNone/>
            </a:pPr>
            <a:r>
              <a:rPr lang="en-US" sz="3300" b="0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3300" b="0" i="0" u="none" strike="noStrike" cap="none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74" name="Shape 474"/>
          <p:cNvCxnSpPr/>
          <p:nvPr/>
        </p:nvCxnSpPr>
        <p:spPr>
          <a:xfrm>
            <a:off x="5603409" y="3098448"/>
            <a:ext cx="985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5" name="Shape 475"/>
          <p:cNvGrpSpPr/>
          <p:nvPr/>
        </p:nvGrpSpPr>
        <p:grpSpPr>
          <a:xfrm>
            <a:off x="4908225" y="2021422"/>
            <a:ext cx="2488188" cy="582810"/>
            <a:chOff x="1841475" y="2392725"/>
            <a:chExt cx="3928925" cy="920275"/>
          </a:xfrm>
        </p:grpSpPr>
        <p:sp>
          <p:nvSpPr>
            <p:cNvPr id="476" name="Shape 47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Shape 484"/>
          <p:cNvSpPr txBox="1"/>
          <p:nvPr/>
        </p:nvSpPr>
        <p:spPr>
          <a:xfrm>
            <a:off x="6844728" y="6376067"/>
            <a:ext cx="5234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-4014"/>
          <a:stretch/>
        </p:blipFill>
        <p:spPr>
          <a:xfrm>
            <a:off x="2650858" y="5701912"/>
            <a:ext cx="1122900" cy="5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 b="-4014"/>
          <a:stretch/>
        </p:blipFill>
        <p:spPr>
          <a:xfrm>
            <a:off x="3797543" y="5697991"/>
            <a:ext cx="1122900" cy="5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 b="-4014"/>
          <a:stretch/>
        </p:blipFill>
        <p:spPr>
          <a:xfrm>
            <a:off x="4944228" y="5697991"/>
            <a:ext cx="1122900" cy="5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8991" y="5891523"/>
            <a:ext cx="719999" cy="1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40151" y="5847002"/>
            <a:ext cx="602700" cy="2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 rotWithShape="1">
          <a:blip r:embed="rId6">
            <a:alphaModFix/>
          </a:blip>
          <a:srcRect l="4287"/>
          <a:stretch/>
        </p:blipFill>
        <p:spPr>
          <a:xfrm>
            <a:off x="3989589" y="5856298"/>
            <a:ext cx="662099" cy="21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Shape 268"/>
          <p:cNvGrpSpPr/>
          <p:nvPr/>
        </p:nvGrpSpPr>
        <p:grpSpPr>
          <a:xfrm>
            <a:off x="1087165" y="2386764"/>
            <a:ext cx="1744199" cy="751348"/>
            <a:chOff x="956728" y="1548091"/>
            <a:chExt cx="1744199" cy="751348"/>
          </a:xfrm>
        </p:grpSpPr>
        <p:sp>
          <p:nvSpPr>
            <p:cNvPr id="269" name="Shape 269"/>
            <p:cNvSpPr/>
            <p:nvPr/>
          </p:nvSpPr>
          <p:spPr>
            <a:xfrm>
              <a:off x="956728" y="1548091"/>
              <a:ext cx="1744199" cy="725946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0" name="Shape 270"/>
            <p:cNvGrpSpPr/>
            <p:nvPr/>
          </p:nvGrpSpPr>
          <p:grpSpPr>
            <a:xfrm>
              <a:off x="1028447" y="1625388"/>
              <a:ext cx="1613098" cy="336106"/>
              <a:chOff x="5481921" y="2721113"/>
              <a:chExt cx="1613098" cy="272100"/>
            </a:xfrm>
          </p:grpSpPr>
          <p:sp>
            <p:nvSpPr>
              <p:cNvPr id="271" name="Shape 271"/>
              <p:cNvSpPr/>
              <p:nvPr/>
            </p:nvSpPr>
            <p:spPr>
              <a:xfrm>
                <a:off x="5481921" y="2721113"/>
                <a:ext cx="1613098" cy="272100"/>
              </a:xfrm>
              <a:prstGeom prst="roundRect">
                <a:avLst>
                  <a:gd name="adj" fmla="val 17740"/>
                </a:avLst>
              </a:prstGeom>
              <a:solidFill>
                <a:srgbClr val="33928A"/>
              </a:solidFill>
              <a:ln>
                <a:noFill/>
              </a:ln>
            </p:spPr>
            <p:txBody>
              <a:bodyPr spcFirstLastPara="1" wrap="square" lIns="91425" tIns="0" rIns="91425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2F2F2"/>
                  </a:buClr>
                  <a:buSzPts val="300"/>
                  <a:buFont typeface="Calibri"/>
                  <a:buNone/>
                </a:pPr>
                <a:r>
                  <a:rPr lang="en-US" sz="1200" b="0" i="0" u="none" strike="noStrike" cap="none">
                    <a:solidFill>
                      <a:srgbClr val="F2F2F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App Manager UI</a:t>
                </a:r>
                <a:endParaRPr/>
              </a:p>
            </p:txBody>
          </p:sp>
          <p:sp>
            <p:nvSpPr>
              <p:cNvPr id="272" name="Shape 272"/>
              <p:cNvSpPr/>
              <p:nvPr/>
            </p:nvSpPr>
            <p:spPr>
              <a:xfrm rot="-2700000">
                <a:off x="6784487" y="2807016"/>
                <a:ext cx="269831" cy="9842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8701" y="0"/>
                    </a:moveTo>
                    <a:cubicBezTo>
                      <a:pt x="27010" y="0"/>
                      <a:pt x="34235" y="12740"/>
                      <a:pt x="37662" y="31892"/>
                    </a:cubicBezTo>
                    <a:lnTo>
                      <a:pt x="82337" y="31892"/>
                    </a:lnTo>
                    <a:cubicBezTo>
                      <a:pt x="85765" y="12740"/>
                      <a:pt x="92989" y="0"/>
                      <a:pt x="101298" y="0"/>
                    </a:cubicBezTo>
                    <a:cubicBezTo>
                      <a:pt x="109439" y="0"/>
                      <a:pt x="116540" y="12234"/>
                      <a:pt x="120000" y="30839"/>
                    </a:cubicBezTo>
                    <a:lnTo>
                      <a:pt x="101879" y="30839"/>
                    </a:lnTo>
                    <a:lnTo>
                      <a:pt x="96571" y="60000"/>
                    </a:lnTo>
                    <a:lnTo>
                      <a:pt x="101879" y="89160"/>
                    </a:lnTo>
                    <a:lnTo>
                      <a:pt x="120000" y="89160"/>
                    </a:lnTo>
                    <a:cubicBezTo>
                      <a:pt x="116540" y="107765"/>
                      <a:pt x="109439" y="120000"/>
                      <a:pt x="101298" y="120000"/>
                    </a:cubicBezTo>
                    <a:cubicBezTo>
                      <a:pt x="92989" y="120000"/>
                      <a:pt x="85765" y="107259"/>
                      <a:pt x="82337" y="88107"/>
                    </a:cubicBezTo>
                    <a:lnTo>
                      <a:pt x="37662" y="88107"/>
                    </a:lnTo>
                    <a:cubicBezTo>
                      <a:pt x="34235" y="107259"/>
                      <a:pt x="27010" y="120000"/>
                      <a:pt x="18701" y="120000"/>
                    </a:cubicBezTo>
                    <a:cubicBezTo>
                      <a:pt x="10560" y="120000"/>
                      <a:pt x="3459" y="107765"/>
                      <a:pt x="0" y="89160"/>
                    </a:cubicBezTo>
                    <a:lnTo>
                      <a:pt x="18120" y="89160"/>
                    </a:lnTo>
                    <a:lnTo>
                      <a:pt x="23428" y="60000"/>
                    </a:lnTo>
                    <a:lnTo>
                      <a:pt x="18120" y="30839"/>
                    </a:lnTo>
                    <a:lnTo>
                      <a:pt x="0" y="30839"/>
                    </a:lnTo>
                    <a:cubicBezTo>
                      <a:pt x="3459" y="12234"/>
                      <a:pt x="10560" y="0"/>
                      <a:pt x="187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endParaRPr sz="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3" name="Shape 273"/>
            <p:cNvSpPr txBox="1"/>
            <p:nvPr/>
          </p:nvSpPr>
          <p:spPr>
            <a:xfrm>
              <a:off x="1052205" y="1957405"/>
              <a:ext cx="1587600" cy="342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7EF"/>
                  </a:solidFill>
                  <a:latin typeface="Arial"/>
                  <a:ea typeface="Arial"/>
                  <a:cs typeface="Arial"/>
                  <a:sym typeface="Arial"/>
                </a:rPr>
                <a:t>Application Manager</a:t>
              </a:r>
              <a:endParaRPr>
                <a:solidFill>
                  <a:srgbClr val="FFF7EF"/>
                </a:solidFill>
              </a:endParaRPr>
            </a:p>
          </p:txBody>
        </p:sp>
      </p:grpSp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b="-4014"/>
          <a:stretch/>
        </p:blipFill>
        <p:spPr>
          <a:xfrm>
            <a:off x="6094535" y="5668973"/>
            <a:ext cx="1122900" cy="5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 descr="modal-prompt-product-cloud-platform-azure.png"/>
          <p:cNvPicPr preferRelativeResize="0"/>
          <p:nvPr/>
        </p:nvPicPr>
        <p:blipFill rotWithShape="1">
          <a:blip r:embed="rId7">
            <a:alphaModFix/>
          </a:blip>
          <a:srcRect l="5080" t="28847" r="6242" b="26809"/>
          <a:stretch/>
        </p:blipFill>
        <p:spPr>
          <a:xfrm>
            <a:off x="6244230" y="5777671"/>
            <a:ext cx="888899" cy="3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 rotWithShape="1">
          <a:blip r:embed="rId3">
            <a:alphaModFix/>
          </a:blip>
          <a:srcRect b="-4014"/>
          <a:stretch/>
        </p:blipFill>
        <p:spPr>
          <a:xfrm>
            <a:off x="7233317" y="5645136"/>
            <a:ext cx="1122900" cy="5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 descr="gcp-logo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01862" y="5714552"/>
            <a:ext cx="758264" cy="363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Shape 278"/>
          <p:cNvGrpSpPr/>
          <p:nvPr/>
        </p:nvGrpSpPr>
        <p:grpSpPr>
          <a:xfrm>
            <a:off x="8095368" y="1707631"/>
            <a:ext cx="1863640" cy="3659495"/>
            <a:chOff x="6463724" y="251830"/>
            <a:chExt cx="1863640" cy="3659495"/>
          </a:xfrm>
        </p:grpSpPr>
        <p:sp>
          <p:nvSpPr>
            <p:cNvPr id="279" name="Shape 279"/>
            <p:cNvSpPr/>
            <p:nvPr/>
          </p:nvSpPr>
          <p:spPr>
            <a:xfrm>
              <a:off x="6463724" y="251830"/>
              <a:ext cx="1863640" cy="3659495"/>
            </a:xfrm>
            <a:prstGeom prst="rect">
              <a:avLst/>
            </a:prstGeom>
            <a:solidFill>
              <a:srgbClr val="45A3E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80" name="Shape 280"/>
            <p:cNvGrpSpPr/>
            <p:nvPr/>
          </p:nvGrpSpPr>
          <p:grpSpPr>
            <a:xfrm>
              <a:off x="6510872" y="1647504"/>
              <a:ext cx="1744199" cy="903432"/>
              <a:chOff x="6358466" y="2184400"/>
              <a:chExt cx="1744199" cy="903432"/>
            </a:xfrm>
          </p:grpSpPr>
          <p:sp>
            <p:nvSpPr>
              <p:cNvPr id="281" name="Shape 281"/>
              <p:cNvSpPr/>
              <p:nvPr/>
            </p:nvSpPr>
            <p:spPr>
              <a:xfrm>
                <a:off x="6358466" y="2184400"/>
                <a:ext cx="1744199" cy="89759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Shape 282"/>
              <p:cNvSpPr txBox="1"/>
              <p:nvPr/>
            </p:nvSpPr>
            <p:spPr>
              <a:xfrm>
                <a:off x="6889300" y="2810933"/>
                <a:ext cx="697800" cy="276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FFF7EF"/>
                    </a:solidFill>
                    <a:latin typeface="Arial"/>
                    <a:ea typeface="Arial"/>
                    <a:cs typeface="Arial"/>
                    <a:sym typeface="Arial"/>
                  </a:rPr>
                  <a:t>Service</a:t>
                </a:r>
                <a:endParaRPr>
                  <a:solidFill>
                    <a:srgbClr val="FFF7EF"/>
                  </a:solidFill>
                </a:endParaRPr>
              </a:p>
            </p:txBody>
          </p:sp>
          <p:grpSp>
            <p:nvGrpSpPr>
              <p:cNvPr id="283" name="Shape 283"/>
              <p:cNvGrpSpPr/>
              <p:nvPr/>
            </p:nvGrpSpPr>
            <p:grpSpPr>
              <a:xfrm>
                <a:off x="6430190" y="2221581"/>
                <a:ext cx="1613098" cy="568429"/>
                <a:chOff x="5490387" y="1527312"/>
                <a:chExt cx="1613098" cy="568429"/>
              </a:xfrm>
            </p:grpSpPr>
            <p:sp>
              <p:nvSpPr>
                <p:cNvPr id="284" name="Shape 284"/>
                <p:cNvSpPr/>
                <p:nvPr/>
              </p:nvSpPr>
              <p:spPr>
                <a:xfrm>
                  <a:off x="5490387" y="1527312"/>
                  <a:ext cx="1613098" cy="272100"/>
                </a:xfrm>
                <a:prstGeom prst="roundRect">
                  <a:avLst>
                    <a:gd name="adj" fmla="val 17740"/>
                  </a:avLst>
                </a:prstGeom>
                <a:solidFill>
                  <a:srgbClr val="33928A"/>
                </a:solidFill>
                <a:ln>
                  <a:noFill/>
                </a:ln>
              </p:spPr>
              <p:txBody>
                <a:bodyPr spcFirstLastPara="1" wrap="square" lIns="91425" tIns="0" rIns="91425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2F2F2"/>
                    </a:buClr>
                    <a:buSzPts val="300"/>
                    <a:buFont typeface="Calibri"/>
                    <a:buNone/>
                  </a:pPr>
                  <a:r>
                    <a:rPr lang="en-US" sz="1200" b="0" i="0" u="none" strike="noStrike" cap="none">
                      <a:solidFill>
                        <a:srgbClr val="F2F2F2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Service Broker</a:t>
                  </a:r>
                  <a:endParaRPr/>
                </a:p>
              </p:txBody>
            </p:sp>
            <p:sp>
              <p:nvSpPr>
                <p:cNvPr id="285" name="Shape 285"/>
                <p:cNvSpPr/>
                <p:nvPr/>
              </p:nvSpPr>
              <p:spPr>
                <a:xfrm>
                  <a:off x="5490387" y="1823641"/>
                  <a:ext cx="1613098" cy="272100"/>
                </a:xfrm>
                <a:prstGeom prst="roundRect">
                  <a:avLst>
                    <a:gd name="adj" fmla="val 17740"/>
                  </a:avLst>
                </a:prstGeom>
                <a:solidFill>
                  <a:srgbClr val="33928A"/>
                </a:solidFill>
                <a:ln>
                  <a:noFill/>
                </a:ln>
              </p:spPr>
              <p:txBody>
                <a:bodyPr spcFirstLastPara="1" wrap="square" lIns="91425" tIns="0" rIns="91425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2F2F2"/>
                    </a:buClr>
                    <a:buSzPts val="300"/>
                    <a:buFont typeface="Calibri"/>
                    <a:buNone/>
                  </a:pPr>
                  <a:r>
                    <a:rPr lang="en-US" sz="1200" b="0" i="0" u="none" strike="noStrike" cap="none">
                      <a:solidFill>
                        <a:srgbClr val="F2F2F2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Service Nodes</a:t>
                  </a:r>
                  <a:endParaRPr/>
                </a:p>
              </p:txBody>
            </p:sp>
            <p:sp>
              <p:nvSpPr>
                <p:cNvPr id="286" name="Shape 286"/>
                <p:cNvSpPr/>
                <p:nvPr/>
              </p:nvSpPr>
              <p:spPr>
                <a:xfrm>
                  <a:off x="6846607" y="1563850"/>
                  <a:ext cx="194099" cy="19409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5661" y="84323"/>
                      </a:moveTo>
                      <a:cubicBezTo>
                        <a:pt x="19756" y="84323"/>
                        <a:pt x="14969" y="89110"/>
                        <a:pt x="14969" y="95015"/>
                      </a:cubicBezTo>
                      <a:lnTo>
                        <a:pt x="14969" y="95015"/>
                      </a:lnTo>
                      <a:cubicBezTo>
                        <a:pt x="14969" y="100920"/>
                        <a:pt x="19756" y="105708"/>
                        <a:pt x="25661" y="105708"/>
                      </a:cubicBezTo>
                      <a:cubicBezTo>
                        <a:pt x="31566" y="105708"/>
                        <a:pt x="36354" y="100920"/>
                        <a:pt x="36354" y="95015"/>
                      </a:cubicBezTo>
                      <a:lnTo>
                        <a:pt x="36354" y="84323"/>
                      </a:lnTo>
                      <a:close/>
                      <a:moveTo>
                        <a:pt x="84316" y="83607"/>
                      </a:moveTo>
                      <a:lnTo>
                        <a:pt x="84316" y="94299"/>
                      </a:lnTo>
                      <a:cubicBezTo>
                        <a:pt x="84316" y="100204"/>
                        <a:pt x="89103" y="104992"/>
                        <a:pt x="95008" y="104992"/>
                      </a:cubicBezTo>
                      <a:lnTo>
                        <a:pt x="95008" y="104992"/>
                      </a:lnTo>
                      <a:cubicBezTo>
                        <a:pt x="100914" y="104992"/>
                        <a:pt x="105701" y="100204"/>
                        <a:pt x="105701" y="94299"/>
                      </a:cubicBezTo>
                      <a:cubicBezTo>
                        <a:pt x="105701" y="88394"/>
                        <a:pt x="100914" y="83607"/>
                        <a:pt x="95008" y="83607"/>
                      </a:cubicBezTo>
                      <a:close/>
                      <a:moveTo>
                        <a:pt x="49735" y="49517"/>
                      </a:moveTo>
                      <a:lnTo>
                        <a:pt x="49735" y="49645"/>
                      </a:lnTo>
                      <a:lnTo>
                        <a:pt x="49627" y="49645"/>
                      </a:lnTo>
                      <a:lnTo>
                        <a:pt x="49627" y="70372"/>
                      </a:lnTo>
                      <a:lnTo>
                        <a:pt x="70366" y="70372"/>
                      </a:lnTo>
                      <a:lnTo>
                        <a:pt x="70366" y="70334"/>
                      </a:lnTo>
                      <a:lnTo>
                        <a:pt x="70481" y="70334"/>
                      </a:lnTo>
                      <a:lnTo>
                        <a:pt x="70481" y="49627"/>
                      </a:lnTo>
                      <a:lnTo>
                        <a:pt x="70372" y="49627"/>
                      </a:lnTo>
                      <a:lnTo>
                        <a:pt x="70372" y="49517"/>
                      </a:lnTo>
                      <a:close/>
                      <a:moveTo>
                        <a:pt x="25092" y="14987"/>
                      </a:moveTo>
                      <a:cubicBezTo>
                        <a:pt x="19187" y="14987"/>
                        <a:pt x="14400" y="19774"/>
                        <a:pt x="14400" y="25680"/>
                      </a:cubicBezTo>
                      <a:cubicBezTo>
                        <a:pt x="14400" y="31585"/>
                        <a:pt x="19187" y="36372"/>
                        <a:pt x="25092" y="36372"/>
                      </a:cubicBezTo>
                      <a:lnTo>
                        <a:pt x="35784" y="36372"/>
                      </a:lnTo>
                      <a:lnTo>
                        <a:pt x="35784" y="25680"/>
                      </a:lnTo>
                      <a:cubicBezTo>
                        <a:pt x="35784" y="19774"/>
                        <a:pt x="30997" y="14987"/>
                        <a:pt x="25092" y="14987"/>
                      </a:cubicBezTo>
                      <a:close/>
                      <a:moveTo>
                        <a:pt x="94338" y="14291"/>
                      </a:moveTo>
                      <a:cubicBezTo>
                        <a:pt x="88433" y="14291"/>
                        <a:pt x="83645" y="19079"/>
                        <a:pt x="83645" y="24984"/>
                      </a:cubicBezTo>
                      <a:lnTo>
                        <a:pt x="83645" y="35676"/>
                      </a:lnTo>
                      <a:lnTo>
                        <a:pt x="94338" y="35676"/>
                      </a:lnTo>
                      <a:cubicBezTo>
                        <a:pt x="100243" y="35676"/>
                        <a:pt x="105030" y="30889"/>
                        <a:pt x="105030" y="24984"/>
                      </a:cubicBezTo>
                      <a:lnTo>
                        <a:pt x="105030" y="24984"/>
                      </a:lnTo>
                      <a:cubicBezTo>
                        <a:pt x="105030" y="19079"/>
                        <a:pt x="100243" y="14291"/>
                        <a:pt x="94338" y="14291"/>
                      </a:cubicBezTo>
                      <a:close/>
                      <a:moveTo>
                        <a:pt x="95186" y="0"/>
                      </a:moveTo>
                      <a:cubicBezTo>
                        <a:pt x="108890" y="0"/>
                        <a:pt x="120000" y="11109"/>
                        <a:pt x="120000" y="24813"/>
                      </a:cubicBezTo>
                      <a:lnTo>
                        <a:pt x="119999" y="24813"/>
                      </a:lnTo>
                      <a:cubicBezTo>
                        <a:pt x="119999" y="38518"/>
                        <a:pt x="108890" y="49627"/>
                        <a:pt x="95186" y="49627"/>
                      </a:cubicBezTo>
                      <a:lnTo>
                        <a:pt x="83655" y="49627"/>
                      </a:lnTo>
                      <a:lnTo>
                        <a:pt x="83655" y="70334"/>
                      </a:lnTo>
                      <a:lnTo>
                        <a:pt x="95179" y="70334"/>
                      </a:lnTo>
                      <a:cubicBezTo>
                        <a:pt x="108883" y="70334"/>
                        <a:pt x="119993" y="81443"/>
                        <a:pt x="119993" y="95147"/>
                      </a:cubicBezTo>
                      <a:cubicBezTo>
                        <a:pt x="119993" y="108852"/>
                        <a:pt x="108883" y="119961"/>
                        <a:pt x="95179" y="119961"/>
                      </a:cubicBezTo>
                      <a:lnTo>
                        <a:pt x="95179" y="119961"/>
                      </a:lnTo>
                      <a:cubicBezTo>
                        <a:pt x="81475" y="119961"/>
                        <a:pt x="70366" y="108852"/>
                        <a:pt x="70366" y="95147"/>
                      </a:cubicBezTo>
                      <a:lnTo>
                        <a:pt x="70366" y="84331"/>
                      </a:lnTo>
                      <a:lnTo>
                        <a:pt x="49627" y="84331"/>
                      </a:lnTo>
                      <a:lnTo>
                        <a:pt x="49627" y="95186"/>
                      </a:lnTo>
                      <a:cubicBezTo>
                        <a:pt x="49627" y="108890"/>
                        <a:pt x="38517" y="120000"/>
                        <a:pt x="24813" y="120000"/>
                      </a:cubicBezTo>
                      <a:cubicBezTo>
                        <a:pt x="11109" y="120000"/>
                        <a:pt x="0" y="108890"/>
                        <a:pt x="0" y="95186"/>
                      </a:cubicBezTo>
                      <a:lnTo>
                        <a:pt x="0" y="95186"/>
                      </a:lnTo>
                      <a:cubicBezTo>
                        <a:pt x="0" y="81481"/>
                        <a:pt x="11109" y="70372"/>
                        <a:pt x="24813" y="70372"/>
                      </a:cubicBezTo>
                      <a:lnTo>
                        <a:pt x="36396" y="70372"/>
                      </a:lnTo>
                      <a:lnTo>
                        <a:pt x="36396" y="49645"/>
                      </a:lnTo>
                      <a:lnTo>
                        <a:pt x="24921" y="49645"/>
                      </a:lnTo>
                      <a:cubicBezTo>
                        <a:pt x="11217" y="49645"/>
                        <a:pt x="108" y="38536"/>
                        <a:pt x="108" y="24831"/>
                      </a:cubicBezTo>
                      <a:cubicBezTo>
                        <a:pt x="108" y="11127"/>
                        <a:pt x="11217" y="18"/>
                        <a:pt x="24921" y="18"/>
                      </a:cubicBezTo>
                      <a:lnTo>
                        <a:pt x="24921" y="18"/>
                      </a:lnTo>
                      <a:cubicBezTo>
                        <a:pt x="38625" y="18"/>
                        <a:pt x="49735" y="11127"/>
                        <a:pt x="49735" y="24832"/>
                      </a:cubicBezTo>
                      <a:lnTo>
                        <a:pt x="49735" y="37072"/>
                      </a:lnTo>
                      <a:lnTo>
                        <a:pt x="70372" y="37072"/>
                      </a:lnTo>
                      <a:lnTo>
                        <a:pt x="70372" y="24813"/>
                      </a:lnTo>
                      <a:cubicBezTo>
                        <a:pt x="70372" y="11109"/>
                        <a:pt x="81482" y="0"/>
                        <a:pt x="951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87" name="Shape 287"/>
              <p:cNvSpPr/>
              <p:nvPr/>
            </p:nvSpPr>
            <p:spPr>
              <a:xfrm>
                <a:off x="7807128" y="2565175"/>
                <a:ext cx="159900" cy="152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7932"/>
                    </a:moveTo>
                    <a:cubicBezTo>
                      <a:pt x="0" y="77010"/>
                      <a:pt x="26863" y="84369"/>
                      <a:pt x="60000" y="84369"/>
                    </a:cubicBezTo>
                    <a:cubicBezTo>
                      <a:pt x="93137" y="84369"/>
                      <a:pt x="120000" y="77010"/>
                      <a:pt x="120000" y="67932"/>
                    </a:cubicBezTo>
                    <a:lnTo>
                      <a:pt x="120000" y="103563"/>
                    </a:lnTo>
                    <a:lnTo>
                      <a:pt x="120000" y="103665"/>
                    </a:lnTo>
                    <a:lnTo>
                      <a:pt x="119962" y="103665"/>
                    </a:lnTo>
                    <a:cubicBezTo>
                      <a:pt x="119797" y="112696"/>
                      <a:pt x="93011" y="120000"/>
                      <a:pt x="60000" y="120000"/>
                    </a:cubicBezTo>
                    <a:cubicBezTo>
                      <a:pt x="26988" y="120000"/>
                      <a:pt x="203" y="112696"/>
                      <a:pt x="37" y="103665"/>
                    </a:cubicBezTo>
                    <a:lnTo>
                      <a:pt x="0" y="103665"/>
                    </a:lnTo>
                    <a:lnTo>
                      <a:pt x="0" y="103563"/>
                    </a:lnTo>
                    <a:close/>
                    <a:moveTo>
                      <a:pt x="0" y="22813"/>
                    </a:moveTo>
                    <a:cubicBezTo>
                      <a:pt x="0" y="31890"/>
                      <a:pt x="26863" y="39249"/>
                      <a:pt x="60000" y="39249"/>
                    </a:cubicBezTo>
                    <a:cubicBezTo>
                      <a:pt x="93137" y="39249"/>
                      <a:pt x="120000" y="31890"/>
                      <a:pt x="120000" y="22813"/>
                    </a:cubicBezTo>
                    <a:lnTo>
                      <a:pt x="120000" y="58444"/>
                    </a:lnTo>
                    <a:lnTo>
                      <a:pt x="120000" y="58546"/>
                    </a:lnTo>
                    <a:lnTo>
                      <a:pt x="119962" y="58546"/>
                    </a:lnTo>
                    <a:cubicBezTo>
                      <a:pt x="119797" y="67577"/>
                      <a:pt x="93011" y="74880"/>
                      <a:pt x="60000" y="74880"/>
                    </a:cubicBezTo>
                    <a:cubicBezTo>
                      <a:pt x="26988" y="74880"/>
                      <a:pt x="203" y="67577"/>
                      <a:pt x="37" y="58546"/>
                    </a:cubicBezTo>
                    <a:lnTo>
                      <a:pt x="0" y="58546"/>
                    </a:lnTo>
                    <a:lnTo>
                      <a:pt x="0" y="58444"/>
                    </a:lnTo>
                    <a:close/>
                    <a:moveTo>
                      <a:pt x="59999" y="0"/>
                    </a:moveTo>
                    <a:cubicBezTo>
                      <a:pt x="91314" y="0"/>
                      <a:pt x="116699" y="6954"/>
                      <a:pt x="116699" y="15532"/>
                    </a:cubicBezTo>
                    <a:cubicBezTo>
                      <a:pt x="116699" y="24110"/>
                      <a:pt x="91314" y="31064"/>
                      <a:pt x="59999" y="31064"/>
                    </a:cubicBezTo>
                    <a:cubicBezTo>
                      <a:pt x="28685" y="31064"/>
                      <a:pt x="3300" y="24110"/>
                      <a:pt x="3300" y="15532"/>
                    </a:cubicBezTo>
                    <a:cubicBezTo>
                      <a:pt x="3300" y="6954"/>
                      <a:pt x="28685" y="0"/>
                      <a:pt x="599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4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" name="Shape 288"/>
            <p:cNvGrpSpPr/>
            <p:nvPr/>
          </p:nvGrpSpPr>
          <p:grpSpPr>
            <a:xfrm>
              <a:off x="6510873" y="589639"/>
              <a:ext cx="1744199" cy="903429"/>
              <a:chOff x="6358467" y="1176869"/>
              <a:chExt cx="1744199" cy="903429"/>
            </a:xfrm>
          </p:grpSpPr>
          <p:sp>
            <p:nvSpPr>
              <p:cNvPr id="289" name="Shape 289"/>
              <p:cNvSpPr/>
              <p:nvPr/>
            </p:nvSpPr>
            <p:spPr>
              <a:xfrm>
                <a:off x="6358467" y="1176869"/>
                <a:ext cx="1744199" cy="89759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0" name="Shape 290"/>
              <p:cNvGrpSpPr/>
              <p:nvPr/>
            </p:nvGrpSpPr>
            <p:grpSpPr>
              <a:xfrm>
                <a:off x="6430190" y="1230979"/>
                <a:ext cx="1613098" cy="568429"/>
                <a:chOff x="5490387" y="1527312"/>
                <a:chExt cx="1613098" cy="568429"/>
              </a:xfrm>
            </p:grpSpPr>
            <p:sp>
              <p:nvSpPr>
                <p:cNvPr id="291" name="Shape 291"/>
                <p:cNvSpPr/>
                <p:nvPr/>
              </p:nvSpPr>
              <p:spPr>
                <a:xfrm>
                  <a:off x="5490387" y="1527312"/>
                  <a:ext cx="1613098" cy="272100"/>
                </a:xfrm>
                <a:prstGeom prst="roundRect">
                  <a:avLst>
                    <a:gd name="adj" fmla="val 17740"/>
                  </a:avLst>
                </a:prstGeom>
                <a:solidFill>
                  <a:srgbClr val="33928A"/>
                </a:solidFill>
                <a:ln>
                  <a:noFill/>
                </a:ln>
              </p:spPr>
              <p:txBody>
                <a:bodyPr spcFirstLastPara="1" wrap="square" lIns="91425" tIns="0" rIns="91425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2F2F2"/>
                    </a:buClr>
                    <a:buSzPts val="300"/>
                    <a:buFont typeface="Calibri"/>
                    <a:buNone/>
                  </a:pPr>
                  <a:r>
                    <a:rPr lang="en-US" sz="1200" b="0" i="0" u="none" strike="noStrike" cap="none">
                      <a:solidFill>
                        <a:srgbClr val="F2F2F2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Service Broker</a:t>
                  </a:r>
                  <a:endParaRPr/>
                </a:p>
              </p:txBody>
            </p:sp>
            <p:sp>
              <p:nvSpPr>
                <p:cNvPr id="292" name="Shape 292"/>
                <p:cNvSpPr/>
                <p:nvPr/>
              </p:nvSpPr>
              <p:spPr>
                <a:xfrm>
                  <a:off x="5490387" y="1823641"/>
                  <a:ext cx="1613098" cy="272100"/>
                </a:xfrm>
                <a:prstGeom prst="roundRect">
                  <a:avLst>
                    <a:gd name="adj" fmla="val 17740"/>
                  </a:avLst>
                </a:prstGeom>
                <a:solidFill>
                  <a:srgbClr val="33928A"/>
                </a:solidFill>
                <a:ln>
                  <a:noFill/>
                </a:ln>
              </p:spPr>
              <p:txBody>
                <a:bodyPr spcFirstLastPara="1" wrap="square" lIns="91425" tIns="0" rIns="91425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2F2F2"/>
                    </a:buClr>
                    <a:buSzPts val="300"/>
                    <a:buFont typeface="Calibri"/>
                    <a:buNone/>
                  </a:pPr>
                  <a:r>
                    <a:rPr lang="en-US" sz="1200" b="0" i="0" u="none" strike="noStrike" cap="none">
                      <a:solidFill>
                        <a:srgbClr val="F2F2F2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Service Nodes</a:t>
                  </a:r>
                  <a:endParaRPr/>
                </a:p>
              </p:txBody>
            </p:sp>
            <p:sp>
              <p:nvSpPr>
                <p:cNvPr id="293" name="Shape 293"/>
                <p:cNvSpPr/>
                <p:nvPr/>
              </p:nvSpPr>
              <p:spPr>
                <a:xfrm>
                  <a:off x="6846607" y="1563850"/>
                  <a:ext cx="194099" cy="19409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5661" y="84323"/>
                      </a:moveTo>
                      <a:cubicBezTo>
                        <a:pt x="19756" y="84323"/>
                        <a:pt x="14969" y="89110"/>
                        <a:pt x="14969" y="95015"/>
                      </a:cubicBezTo>
                      <a:lnTo>
                        <a:pt x="14969" y="95015"/>
                      </a:lnTo>
                      <a:cubicBezTo>
                        <a:pt x="14969" y="100920"/>
                        <a:pt x="19756" y="105708"/>
                        <a:pt x="25661" y="105708"/>
                      </a:cubicBezTo>
                      <a:cubicBezTo>
                        <a:pt x="31566" y="105708"/>
                        <a:pt x="36354" y="100920"/>
                        <a:pt x="36354" y="95015"/>
                      </a:cubicBezTo>
                      <a:lnTo>
                        <a:pt x="36354" y="84323"/>
                      </a:lnTo>
                      <a:close/>
                      <a:moveTo>
                        <a:pt x="84316" y="83607"/>
                      </a:moveTo>
                      <a:lnTo>
                        <a:pt x="84316" y="94299"/>
                      </a:lnTo>
                      <a:cubicBezTo>
                        <a:pt x="84316" y="100204"/>
                        <a:pt x="89103" y="104992"/>
                        <a:pt x="95008" y="104992"/>
                      </a:cubicBezTo>
                      <a:lnTo>
                        <a:pt x="95008" y="104992"/>
                      </a:lnTo>
                      <a:cubicBezTo>
                        <a:pt x="100914" y="104992"/>
                        <a:pt x="105701" y="100204"/>
                        <a:pt x="105701" y="94299"/>
                      </a:cubicBezTo>
                      <a:cubicBezTo>
                        <a:pt x="105701" y="88394"/>
                        <a:pt x="100914" y="83607"/>
                        <a:pt x="95008" y="83607"/>
                      </a:cubicBezTo>
                      <a:close/>
                      <a:moveTo>
                        <a:pt x="49735" y="49517"/>
                      </a:moveTo>
                      <a:lnTo>
                        <a:pt x="49735" y="49645"/>
                      </a:lnTo>
                      <a:lnTo>
                        <a:pt x="49627" y="49645"/>
                      </a:lnTo>
                      <a:lnTo>
                        <a:pt x="49627" y="70372"/>
                      </a:lnTo>
                      <a:lnTo>
                        <a:pt x="70366" y="70372"/>
                      </a:lnTo>
                      <a:lnTo>
                        <a:pt x="70366" y="70334"/>
                      </a:lnTo>
                      <a:lnTo>
                        <a:pt x="70481" y="70334"/>
                      </a:lnTo>
                      <a:lnTo>
                        <a:pt x="70481" y="49627"/>
                      </a:lnTo>
                      <a:lnTo>
                        <a:pt x="70372" y="49627"/>
                      </a:lnTo>
                      <a:lnTo>
                        <a:pt x="70372" y="49517"/>
                      </a:lnTo>
                      <a:close/>
                      <a:moveTo>
                        <a:pt x="25092" y="14987"/>
                      </a:moveTo>
                      <a:cubicBezTo>
                        <a:pt x="19187" y="14987"/>
                        <a:pt x="14400" y="19774"/>
                        <a:pt x="14400" y="25680"/>
                      </a:cubicBezTo>
                      <a:cubicBezTo>
                        <a:pt x="14400" y="31585"/>
                        <a:pt x="19187" y="36372"/>
                        <a:pt x="25092" y="36372"/>
                      </a:cubicBezTo>
                      <a:lnTo>
                        <a:pt x="35784" y="36372"/>
                      </a:lnTo>
                      <a:lnTo>
                        <a:pt x="35784" y="25680"/>
                      </a:lnTo>
                      <a:cubicBezTo>
                        <a:pt x="35784" y="19774"/>
                        <a:pt x="30997" y="14987"/>
                        <a:pt x="25092" y="14987"/>
                      </a:cubicBezTo>
                      <a:close/>
                      <a:moveTo>
                        <a:pt x="94338" y="14291"/>
                      </a:moveTo>
                      <a:cubicBezTo>
                        <a:pt x="88433" y="14291"/>
                        <a:pt x="83645" y="19079"/>
                        <a:pt x="83645" y="24984"/>
                      </a:cubicBezTo>
                      <a:lnTo>
                        <a:pt x="83645" y="35676"/>
                      </a:lnTo>
                      <a:lnTo>
                        <a:pt x="94338" y="35676"/>
                      </a:lnTo>
                      <a:cubicBezTo>
                        <a:pt x="100243" y="35676"/>
                        <a:pt x="105030" y="30889"/>
                        <a:pt x="105030" y="24984"/>
                      </a:cubicBezTo>
                      <a:lnTo>
                        <a:pt x="105030" y="24984"/>
                      </a:lnTo>
                      <a:cubicBezTo>
                        <a:pt x="105030" y="19079"/>
                        <a:pt x="100243" y="14291"/>
                        <a:pt x="94338" y="14291"/>
                      </a:cubicBezTo>
                      <a:close/>
                      <a:moveTo>
                        <a:pt x="95186" y="0"/>
                      </a:moveTo>
                      <a:cubicBezTo>
                        <a:pt x="108890" y="0"/>
                        <a:pt x="120000" y="11109"/>
                        <a:pt x="120000" y="24813"/>
                      </a:cubicBezTo>
                      <a:lnTo>
                        <a:pt x="119999" y="24813"/>
                      </a:lnTo>
                      <a:cubicBezTo>
                        <a:pt x="119999" y="38518"/>
                        <a:pt x="108890" y="49627"/>
                        <a:pt x="95186" y="49627"/>
                      </a:cubicBezTo>
                      <a:lnTo>
                        <a:pt x="83655" y="49627"/>
                      </a:lnTo>
                      <a:lnTo>
                        <a:pt x="83655" y="70334"/>
                      </a:lnTo>
                      <a:lnTo>
                        <a:pt x="95179" y="70334"/>
                      </a:lnTo>
                      <a:cubicBezTo>
                        <a:pt x="108883" y="70334"/>
                        <a:pt x="119993" y="81443"/>
                        <a:pt x="119993" y="95147"/>
                      </a:cubicBezTo>
                      <a:cubicBezTo>
                        <a:pt x="119993" y="108852"/>
                        <a:pt x="108883" y="119961"/>
                        <a:pt x="95179" y="119961"/>
                      </a:cubicBezTo>
                      <a:lnTo>
                        <a:pt x="95179" y="119961"/>
                      </a:lnTo>
                      <a:cubicBezTo>
                        <a:pt x="81475" y="119961"/>
                        <a:pt x="70366" y="108852"/>
                        <a:pt x="70366" y="95147"/>
                      </a:cubicBezTo>
                      <a:lnTo>
                        <a:pt x="70366" y="84331"/>
                      </a:lnTo>
                      <a:lnTo>
                        <a:pt x="49627" y="84331"/>
                      </a:lnTo>
                      <a:lnTo>
                        <a:pt x="49627" y="95186"/>
                      </a:lnTo>
                      <a:cubicBezTo>
                        <a:pt x="49627" y="108890"/>
                        <a:pt x="38517" y="120000"/>
                        <a:pt x="24813" y="120000"/>
                      </a:cubicBezTo>
                      <a:cubicBezTo>
                        <a:pt x="11109" y="120000"/>
                        <a:pt x="0" y="108890"/>
                        <a:pt x="0" y="95186"/>
                      </a:cubicBezTo>
                      <a:lnTo>
                        <a:pt x="0" y="95186"/>
                      </a:lnTo>
                      <a:cubicBezTo>
                        <a:pt x="0" y="81481"/>
                        <a:pt x="11109" y="70372"/>
                        <a:pt x="24813" y="70372"/>
                      </a:cubicBezTo>
                      <a:lnTo>
                        <a:pt x="36396" y="70372"/>
                      </a:lnTo>
                      <a:lnTo>
                        <a:pt x="36396" y="49645"/>
                      </a:lnTo>
                      <a:lnTo>
                        <a:pt x="24921" y="49645"/>
                      </a:lnTo>
                      <a:cubicBezTo>
                        <a:pt x="11217" y="49645"/>
                        <a:pt x="108" y="38536"/>
                        <a:pt x="108" y="24831"/>
                      </a:cubicBezTo>
                      <a:cubicBezTo>
                        <a:pt x="108" y="11127"/>
                        <a:pt x="11217" y="18"/>
                        <a:pt x="24921" y="18"/>
                      </a:cubicBezTo>
                      <a:lnTo>
                        <a:pt x="24921" y="18"/>
                      </a:lnTo>
                      <a:cubicBezTo>
                        <a:pt x="38625" y="18"/>
                        <a:pt x="49735" y="11127"/>
                        <a:pt x="49735" y="24832"/>
                      </a:cubicBezTo>
                      <a:lnTo>
                        <a:pt x="49735" y="37072"/>
                      </a:lnTo>
                      <a:lnTo>
                        <a:pt x="70372" y="37072"/>
                      </a:lnTo>
                      <a:lnTo>
                        <a:pt x="70372" y="24813"/>
                      </a:lnTo>
                      <a:cubicBezTo>
                        <a:pt x="70372" y="11109"/>
                        <a:pt x="81482" y="0"/>
                        <a:pt x="951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4" name="Shape 294"/>
              <p:cNvSpPr txBox="1"/>
              <p:nvPr/>
            </p:nvSpPr>
            <p:spPr>
              <a:xfrm>
                <a:off x="6880835" y="1803399"/>
                <a:ext cx="697800" cy="276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FFF7EF"/>
                    </a:solidFill>
                    <a:latin typeface="Arial"/>
                    <a:ea typeface="Arial"/>
                    <a:cs typeface="Arial"/>
                    <a:sym typeface="Arial"/>
                  </a:rPr>
                  <a:t>Service</a:t>
                </a:r>
                <a:endParaRPr>
                  <a:solidFill>
                    <a:srgbClr val="FFF7EF"/>
                  </a:solidFill>
                </a:endParaRPr>
              </a:p>
            </p:txBody>
          </p:sp>
          <p:sp>
            <p:nvSpPr>
              <p:cNvPr id="295" name="Shape 295"/>
              <p:cNvSpPr/>
              <p:nvPr/>
            </p:nvSpPr>
            <p:spPr>
              <a:xfrm>
                <a:off x="7807128" y="1574578"/>
                <a:ext cx="159900" cy="15269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7932"/>
                    </a:moveTo>
                    <a:cubicBezTo>
                      <a:pt x="0" y="77010"/>
                      <a:pt x="26863" y="84369"/>
                      <a:pt x="60000" y="84369"/>
                    </a:cubicBezTo>
                    <a:cubicBezTo>
                      <a:pt x="93137" y="84369"/>
                      <a:pt x="120000" y="77010"/>
                      <a:pt x="120000" y="67932"/>
                    </a:cubicBezTo>
                    <a:lnTo>
                      <a:pt x="120000" y="103563"/>
                    </a:lnTo>
                    <a:lnTo>
                      <a:pt x="120000" y="103665"/>
                    </a:lnTo>
                    <a:lnTo>
                      <a:pt x="119962" y="103665"/>
                    </a:lnTo>
                    <a:cubicBezTo>
                      <a:pt x="119797" y="112696"/>
                      <a:pt x="93011" y="120000"/>
                      <a:pt x="60000" y="120000"/>
                    </a:cubicBezTo>
                    <a:cubicBezTo>
                      <a:pt x="26988" y="120000"/>
                      <a:pt x="203" y="112696"/>
                      <a:pt x="37" y="103665"/>
                    </a:cubicBezTo>
                    <a:lnTo>
                      <a:pt x="0" y="103665"/>
                    </a:lnTo>
                    <a:lnTo>
                      <a:pt x="0" y="103563"/>
                    </a:lnTo>
                    <a:close/>
                    <a:moveTo>
                      <a:pt x="0" y="22813"/>
                    </a:moveTo>
                    <a:cubicBezTo>
                      <a:pt x="0" y="31890"/>
                      <a:pt x="26863" y="39249"/>
                      <a:pt x="60000" y="39249"/>
                    </a:cubicBezTo>
                    <a:cubicBezTo>
                      <a:pt x="93137" y="39249"/>
                      <a:pt x="120000" y="31890"/>
                      <a:pt x="120000" y="22813"/>
                    </a:cubicBezTo>
                    <a:lnTo>
                      <a:pt x="120000" y="58444"/>
                    </a:lnTo>
                    <a:lnTo>
                      <a:pt x="120000" y="58546"/>
                    </a:lnTo>
                    <a:lnTo>
                      <a:pt x="119962" y="58546"/>
                    </a:lnTo>
                    <a:cubicBezTo>
                      <a:pt x="119797" y="67577"/>
                      <a:pt x="93011" y="74880"/>
                      <a:pt x="60000" y="74880"/>
                    </a:cubicBezTo>
                    <a:cubicBezTo>
                      <a:pt x="26988" y="74880"/>
                      <a:pt x="203" y="67577"/>
                      <a:pt x="37" y="58546"/>
                    </a:cubicBezTo>
                    <a:lnTo>
                      <a:pt x="0" y="58546"/>
                    </a:lnTo>
                    <a:lnTo>
                      <a:pt x="0" y="58444"/>
                    </a:lnTo>
                    <a:close/>
                    <a:moveTo>
                      <a:pt x="59999" y="0"/>
                    </a:moveTo>
                    <a:cubicBezTo>
                      <a:pt x="91314" y="0"/>
                      <a:pt x="116699" y="6954"/>
                      <a:pt x="116699" y="15532"/>
                    </a:cubicBezTo>
                    <a:cubicBezTo>
                      <a:pt x="116699" y="24110"/>
                      <a:pt x="91314" y="31064"/>
                      <a:pt x="59999" y="31064"/>
                    </a:cubicBezTo>
                    <a:cubicBezTo>
                      <a:pt x="28685" y="31064"/>
                      <a:pt x="3300" y="24110"/>
                      <a:pt x="3300" y="15532"/>
                    </a:cubicBezTo>
                    <a:cubicBezTo>
                      <a:pt x="3300" y="6954"/>
                      <a:pt x="28685" y="0"/>
                      <a:pt x="599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4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6" name="Shape 296"/>
            <p:cNvSpPr/>
            <p:nvPr/>
          </p:nvSpPr>
          <p:spPr>
            <a:xfrm>
              <a:off x="6638892" y="268206"/>
              <a:ext cx="1500506" cy="292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"/>
                <a:buFont typeface="Roboto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Services</a:t>
              </a:r>
              <a:endParaRPr/>
            </a:p>
          </p:txBody>
        </p:sp>
        <p:grpSp>
          <p:nvGrpSpPr>
            <p:cNvPr id="297" name="Shape 297"/>
            <p:cNvGrpSpPr/>
            <p:nvPr/>
          </p:nvGrpSpPr>
          <p:grpSpPr>
            <a:xfrm>
              <a:off x="6520018" y="2738423"/>
              <a:ext cx="1744199" cy="903429"/>
              <a:chOff x="6358467" y="1176869"/>
              <a:chExt cx="1744199" cy="903429"/>
            </a:xfrm>
          </p:grpSpPr>
          <p:sp>
            <p:nvSpPr>
              <p:cNvPr id="298" name="Shape 298"/>
              <p:cNvSpPr/>
              <p:nvPr/>
            </p:nvSpPr>
            <p:spPr>
              <a:xfrm>
                <a:off x="6358467" y="1176869"/>
                <a:ext cx="1744199" cy="89759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9" name="Shape 299"/>
              <p:cNvGrpSpPr/>
              <p:nvPr/>
            </p:nvGrpSpPr>
            <p:grpSpPr>
              <a:xfrm>
                <a:off x="6430190" y="1230979"/>
                <a:ext cx="1613098" cy="568429"/>
                <a:chOff x="5490387" y="1527312"/>
                <a:chExt cx="1613098" cy="568429"/>
              </a:xfrm>
            </p:grpSpPr>
            <p:sp>
              <p:nvSpPr>
                <p:cNvPr id="300" name="Shape 300"/>
                <p:cNvSpPr/>
                <p:nvPr/>
              </p:nvSpPr>
              <p:spPr>
                <a:xfrm>
                  <a:off x="5490387" y="1527312"/>
                  <a:ext cx="1613098" cy="272100"/>
                </a:xfrm>
                <a:prstGeom prst="roundRect">
                  <a:avLst>
                    <a:gd name="adj" fmla="val 17740"/>
                  </a:avLst>
                </a:prstGeom>
                <a:solidFill>
                  <a:srgbClr val="33928A"/>
                </a:solidFill>
                <a:ln>
                  <a:noFill/>
                </a:ln>
              </p:spPr>
              <p:txBody>
                <a:bodyPr spcFirstLastPara="1" wrap="square" lIns="91425" tIns="0" rIns="91425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2F2F2"/>
                    </a:buClr>
                    <a:buSzPts val="300"/>
                    <a:buFont typeface="Calibri"/>
                    <a:buNone/>
                  </a:pPr>
                  <a:r>
                    <a:rPr lang="en-US" sz="1200" b="0" i="0" u="none" strike="noStrike" cap="none">
                      <a:solidFill>
                        <a:srgbClr val="F2F2F2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Service Broker</a:t>
                  </a:r>
                  <a:endParaRPr/>
                </a:p>
              </p:txBody>
            </p:sp>
            <p:sp>
              <p:nvSpPr>
                <p:cNvPr id="301" name="Shape 301"/>
                <p:cNvSpPr/>
                <p:nvPr/>
              </p:nvSpPr>
              <p:spPr>
                <a:xfrm>
                  <a:off x="5490387" y="1823641"/>
                  <a:ext cx="1613098" cy="272100"/>
                </a:xfrm>
                <a:prstGeom prst="roundRect">
                  <a:avLst>
                    <a:gd name="adj" fmla="val 17740"/>
                  </a:avLst>
                </a:prstGeom>
                <a:solidFill>
                  <a:srgbClr val="33928A"/>
                </a:solidFill>
                <a:ln>
                  <a:noFill/>
                </a:ln>
              </p:spPr>
              <p:txBody>
                <a:bodyPr spcFirstLastPara="1" wrap="square" lIns="91425" tIns="0" rIns="91425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2F2F2"/>
                    </a:buClr>
                    <a:buSzPts val="300"/>
                    <a:buFont typeface="Calibri"/>
                    <a:buNone/>
                  </a:pPr>
                  <a:r>
                    <a:rPr lang="en-US" sz="1200" b="0" i="0" u="none" strike="noStrike" cap="none">
                      <a:solidFill>
                        <a:srgbClr val="F2F2F2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Service Nodes</a:t>
                  </a:r>
                  <a:endParaRPr/>
                </a:p>
              </p:txBody>
            </p:sp>
            <p:sp>
              <p:nvSpPr>
                <p:cNvPr id="302" name="Shape 302"/>
                <p:cNvSpPr/>
                <p:nvPr/>
              </p:nvSpPr>
              <p:spPr>
                <a:xfrm>
                  <a:off x="6846607" y="1563850"/>
                  <a:ext cx="194099" cy="19409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5661" y="84323"/>
                      </a:moveTo>
                      <a:cubicBezTo>
                        <a:pt x="19756" y="84323"/>
                        <a:pt x="14969" y="89110"/>
                        <a:pt x="14969" y="95015"/>
                      </a:cubicBezTo>
                      <a:lnTo>
                        <a:pt x="14969" y="95015"/>
                      </a:lnTo>
                      <a:cubicBezTo>
                        <a:pt x="14969" y="100920"/>
                        <a:pt x="19756" y="105708"/>
                        <a:pt x="25661" y="105708"/>
                      </a:cubicBezTo>
                      <a:cubicBezTo>
                        <a:pt x="31566" y="105708"/>
                        <a:pt x="36354" y="100920"/>
                        <a:pt x="36354" y="95015"/>
                      </a:cubicBezTo>
                      <a:lnTo>
                        <a:pt x="36354" y="84323"/>
                      </a:lnTo>
                      <a:close/>
                      <a:moveTo>
                        <a:pt x="84316" y="83607"/>
                      </a:moveTo>
                      <a:lnTo>
                        <a:pt x="84316" y="94299"/>
                      </a:lnTo>
                      <a:cubicBezTo>
                        <a:pt x="84316" y="100204"/>
                        <a:pt x="89103" y="104992"/>
                        <a:pt x="95008" y="104992"/>
                      </a:cubicBezTo>
                      <a:lnTo>
                        <a:pt x="95008" y="104992"/>
                      </a:lnTo>
                      <a:cubicBezTo>
                        <a:pt x="100914" y="104992"/>
                        <a:pt x="105701" y="100204"/>
                        <a:pt x="105701" y="94299"/>
                      </a:cubicBezTo>
                      <a:cubicBezTo>
                        <a:pt x="105701" y="88394"/>
                        <a:pt x="100914" y="83607"/>
                        <a:pt x="95008" y="83607"/>
                      </a:cubicBezTo>
                      <a:close/>
                      <a:moveTo>
                        <a:pt x="49735" y="49517"/>
                      </a:moveTo>
                      <a:lnTo>
                        <a:pt x="49735" y="49645"/>
                      </a:lnTo>
                      <a:lnTo>
                        <a:pt x="49627" y="49645"/>
                      </a:lnTo>
                      <a:lnTo>
                        <a:pt x="49627" y="70372"/>
                      </a:lnTo>
                      <a:lnTo>
                        <a:pt x="70366" y="70372"/>
                      </a:lnTo>
                      <a:lnTo>
                        <a:pt x="70366" y="70334"/>
                      </a:lnTo>
                      <a:lnTo>
                        <a:pt x="70481" y="70334"/>
                      </a:lnTo>
                      <a:lnTo>
                        <a:pt x="70481" y="49627"/>
                      </a:lnTo>
                      <a:lnTo>
                        <a:pt x="70372" y="49627"/>
                      </a:lnTo>
                      <a:lnTo>
                        <a:pt x="70372" y="49517"/>
                      </a:lnTo>
                      <a:close/>
                      <a:moveTo>
                        <a:pt x="25092" y="14987"/>
                      </a:moveTo>
                      <a:cubicBezTo>
                        <a:pt x="19187" y="14987"/>
                        <a:pt x="14400" y="19774"/>
                        <a:pt x="14400" y="25680"/>
                      </a:cubicBezTo>
                      <a:cubicBezTo>
                        <a:pt x="14400" y="31585"/>
                        <a:pt x="19187" y="36372"/>
                        <a:pt x="25092" y="36372"/>
                      </a:cubicBezTo>
                      <a:lnTo>
                        <a:pt x="35784" y="36372"/>
                      </a:lnTo>
                      <a:lnTo>
                        <a:pt x="35784" y="25680"/>
                      </a:lnTo>
                      <a:cubicBezTo>
                        <a:pt x="35784" y="19774"/>
                        <a:pt x="30997" y="14987"/>
                        <a:pt x="25092" y="14987"/>
                      </a:cubicBezTo>
                      <a:close/>
                      <a:moveTo>
                        <a:pt x="94338" y="14291"/>
                      </a:moveTo>
                      <a:cubicBezTo>
                        <a:pt x="88433" y="14291"/>
                        <a:pt x="83645" y="19079"/>
                        <a:pt x="83645" y="24984"/>
                      </a:cubicBezTo>
                      <a:lnTo>
                        <a:pt x="83645" y="35676"/>
                      </a:lnTo>
                      <a:lnTo>
                        <a:pt x="94338" y="35676"/>
                      </a:lnTo>
                      <a:cubicBezTo>
                        <a:pt x="100243" y="35676"/>
                        <a:pt x="105030" y="30889"/>
                        <a:pt x="105030" y="24984"/>
                      </a:cubicBezTo>
                      <a:lnTo>
                        <a:pt x="105030" y="24984"/>
                      </a:lnTo>
                      <a:cubicBezTo>
                        <a:pt x="105030" y="19079"/>
                        <a:pt x="100243" y="14291"/>
                        <a:pt x="94338" y="14291"/>
                      </a:cubicBezTo>
                      <a:close/>
                      <a:moveTo>
                        <a:pt x="95186" y="0"/>
                      </a:moveTo>
                      <a:cubicBezTo>
                        <a:pt x="108890" y="0"/>
                        <a:pt x="120000" y="11109"/>
                        <a:pt x="120000" y="24813"/>
                      </a:cubicBezTo>
                      <a:lnTo>
                        <a:pt x="119999" y="24813"/>
                      </a:lnTo>
                      <a:cubicBezTo>
                        <a:pt x="119999" y="38518"/>
                        <a:pt x="108890" y="49627"/>
                        <a:pt x="95186" y="49627"/>
                      </a:cubicBezTo>
                      <a:lnTo>
                        <a:pt x="83655" y="49627"/>
                      </a:lnTo>
                      <a:lnTo>
                        <a:pt x="83655" y="70334"/>
                      </a:lnTo>
                      <a:lnTo>
                        <a:pt x="95179" y="70334"/>
                      </a:lnTo>
                      <a:cubicBezTo>
                        <a:pt x="108883" y="70334"/>
                        <a:pt x="119993" y="81443"/>
                        <a:pt x="119993" y="95147"/>
                      </a:cubicBezTo>
                      <a:cubicBezTo>
                        <a:pt x="119993" y="108852"/>
                        <a:pt x="108883" y="119961"/>
                        <a:pt x="95179" y="119961"/>
                      </a:cubicBezTo>
                      <a:lnTo>
                        <a:pt x="95179" y="119961"/>
                      </a:lnTo>
                      <a:cubicBezTo>
                        <a:pt x="81475" y="119961"/>
                        <a:pt x="70366" y="108852"/>
                        <a:pt x="70366" y="95147"/>
                      </a:cubicBezTo>
                      <a:lnTo>
                        <a:pt x="70366" y="84331"/>
                      </a:lnTo>
                      <a:lnTo>
                        <a:pt x="49627" y="84331"/>
                      </a:lnTo>
                      <a:lnTo>
                        <a:pt x="49627" y="95186"/>
                      </a:lnTo>
                      <a:cubicBezTo>
                        <a:pt x="49627" y="108890"/>
                        <a:pt x="38517" y="120000"/>
                        <a:pt x="24813" y="120000"/>
                      </a:cubicBezTo>
                      <a:cubicBezTo>
                        <a:pt x="11109" y="120000"/>
                        <a:pt x="0" y="108890"/>
                        <a:pt x="0" y="95186"/>
                      </a:cubicBezTo>
                      <a:lnTo>
                        <a:pt x="0" y="95186"/>
                      </a:lnTo>
                      <a:cubicBezTo>
                        <a:pt x="0" y="81481"/>
                        <a:pt x="11109" y="70372"/>
                        <a:pt x="24813" y="70372"/>
                      </a:cubicBezTo>
                      <a:lnTo>
                        <a:pt x="36396" y="70372"/>
                      </a:lnTo>
                      <a:lnTo>
                        <a:pt x="36396" y="49645"/>
                      </a:lnTo>
                      <a:lnTo>
                        <a:pt x="24921" y="49645"/>
                      </a:lnTo>
                      <a:cubicBezTo>
                        <a:pt x="11217" y="49645"/>
                        <a:pt x="108" y="38536"/>
                        <a:pt x="108" y="24831"/>
                      </a:cubicBezTo>
                      <a:cubicBezTo>
                        <a:pt x="108" y="11127"/>
                        <a:pt x="11217" y="18"/>
                        <a:pt x="24921" y="18"/>
                      </a:cubicBezTo>
                      <a:lnTo>
                        <a:pt x="24921" y="18"/>
                      </a:lnTo>
                      <a:cubicBezTo>
                        <a:pt x="38625" y="18"/>
                        <a:pt x="49735" y="11127"/>
                        <a:pt x="49735" y="24832"/>
                      </a:cubicBezTo>
                      <a:lnTo>
                        <a:pt x="49735" y="37072"/>
                      </a:lnTo>
                      <a:lnTo>
                        <a:pt x="70372" y="37072"/>
                      </a:lnTo>
                      <a:lnTo>
                        <a:pt x="70372" y="24813"/>
                      </a:lnTo>
                      <a:cubicBezTo>
                        <a:pt x="70372" y="11109"/>
                        <a:pt x="81482" y="0"/>
                        <a:pt x="951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03" name="Shape 303"/>
              <p:cNvSpPr txBox="1"/>
              <p:nvPr/>
            </p:nvSpPr>
            <p:spPr>
              <a:xfrm>
                <a:off x="6880835" y="1803399"/>
                <a:ext cx="697800" cy="276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FFF7EF"/>
                    </a:solidFill>
                    <a:latin typeface="Arial"/>
                    <a:ea typeface="Arial"/>
                    <a:cs typeface="Arial"/>
                    <a:sym typeface="Arial"/>
                  </a:rPr>
                  <a:t>Service</a:t>
                </a:r>
                <a:endParaRPr>
                  <a:solidFill>
                    <a:srgbClr val="FFF7EF"/>
                  </a:solidFill>
                </a:endParaRPr>
              </a:p>
            </p:txBody>
          </p:sp>
          <p:sp>
            <p:nvSpPr>
              <p:cNvPr id="304" name="Shape 304"/>
              <p:cNvSpPr/>
              <p:nvPr/>
            </p:nvSpPr>
            <p:spPr>
              <a:xfrm>
                <a:off x="7807128" y="1574578"/>
                <a:ext cx="159900" cy="15269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7932"/>
                    </a:moveTo>
                    <a:cubicBezTo>
                      <a:pt x="0" y="77010"/>
                      <a:pt x="26863" y="84369"/>
                      <a:pt x="60000" y="84369"/>
                    </a:cubicBezTo>
                    <a:cubicBezTo>
                      <a:pt x="93137" y="84369"/>
                      <a:pt x="120000" y="77010"/>
                      <a:pt x="120000" y="67932"/>
                    </a:cubicBezTo>
                    <a:lnTo>
                      <a:pt x="120000" y="103563"/>
                    </a:lnTo>
                    <a:lnTo>
                      <a:pt x="120000" y="103665"/>
                    </a:lnTo>
                    <a:lnTo>
                      <a:pt x="119962" y="103665"/>
                    </a:lnTo>
                    <a:cubicBezTo>
                      <a:pt x="119797" y="112696"/>
                      <a:pt x="93011" y="120000"/>
                      <a:pt x="60000" y="120000"/>
                    </a:cubicBezTo>
                    <a:cubicBezTo>
                      <a:pt x="26988" y="120000"/>
                      <a:pt x="203" y="112696"/>
                      <a:pt x="37" y="103665"/>
                    </a:cubicBezTo>
                    <a:lnTo>
                      <a:pt x="0" y="103665"/>
                    </a:lnTo>
                    <a:lnTo>
                      <a:pt x="0" y="103563"/>
                    </a:lnTo>
                    <a:close/>
                    <a:moveTo>
                      <a:pt x="0" y="22813"/>
                    </a:moveTo>
                    <a:cubicBezTo>
                      <a:pt x="0" y="31890"/>
                      <a:pt x="26863" y="39249"/>
                      <a:pt x="60000" y="39249"/>
                    </a:cubicBezTo>
                    <a:cubicBezTo>
                      <a:pt x="93137" y="39249"/>
                      <a:pt x="120000" y="31890"/>
                      <a:pt x="120000" y="22813"/>
                    </a:cubicBezTo>
                    <a:lnTo>
                      <a:pt x="120000" y="58444"/>
                    </a:lnTo>
                    <a:lnTo>
                      <a:pt x="120000" y="58546"/>
                    </a:lnTo>
                    <a:lnTo>
                      <a:pt x="119962" y="58546"/>
                    </a:lnTo>
                    <a:cubicBezTo>
                      <a:pt x="119797" y="67577"/>
                      <a:pt x="93011" y="74880"/>
                      <a:pt x="60000" y="74880"/>
                    </a:cubicBezTo>
                    <a:cubicBezTo>
                      <a:pt x="26988" y="74880"/>
                      <a:pt x="203" y="67577"/>
                      <a:pt x="37" y="58546"/>
                    </a:cubicBezTo>
                    <a:lnTo>
                      <a:pt x="0" y="58546"/>
                    </a:lnTo>
                    <a:lnTo>
                      <a:pt x="0" y="58444"/>
                    </a:lnTo>
                    <a:close/>
                    <a:moveTo>
                      <a:pt x="59999" y="0"/>
                    </a:moveTo>
                    <a:cubicBezTo>
                      <a:pt x="91314" y="0"/>
                      <a:pt x="116699" y="6954"/>
                      <a:pt x="116699" y="15532"/>
                    </a:cubicBezTo>
                    <a:cubicBezTo>
                      <a:pt x="116699" y="24110"/>
                      <a:pt x="91314" y="31064"/>
                      <a:pt x="59999" y="31064"/>
                    </a:cubicBezTo>
                    <a:cubicBezTo>
                      <a:pt x="28685" y="31064"/>
                      <a:pt x="3300" y="24110"/>
                      <a:pt x="3300" y="15532"/>
                    </a:cubicBezTo>
                    <a:cubicBezTo>
                      <a:pt x="3300" y="6954"/>
                      <a:pt x="28685" y="0"/>
                      <a:pt x="599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50"/>
                  <a:buFont typeface="Arial"/>
                  <a:buNone/>
                </a:pPr>
                <a:endParaRPr sz="4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5" name="Shape 305"/>
          <p:cNvGrpSpPr/>
          <p:nvPr/>
        </p:nvGrpSpPr>
        <p:grpSpPr>
          <a:xfrm>
            <a:off x="1087165" y="3759637"/>
            <a:ext cx="1744199" cy="751348"/>
            <a:chOff x="958491" y="2537482"/>
            <a:chExt cx="1744199" cy="751348"/>
          </a:xfrm>
        </p:grpSpPr>
        <p:sp>
          <p:nvSpPr>
            <p:cNvPr id="306" name="Shape 306"/>
            <p:cNvSpPr/>
            <p:nvPr/>
          </p:nvSpPr>
          <p:spPr>
            <a:xfrm>
              <a:off x="958491" y="2537482"/>
              <a:ext cx="1744199" cy="725946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7E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7" name="Shape 307"/>
            <p:cNvGrpSpPr/>
            <p:nvPr/>
          </p:nvGrpSpPr>
          <p:grpSpPr>
            <a:xfrm>
              <a:off x="1030210" y="2614779"/>
              <a:ext cx="1613098" cy="336106"/>
              <a:chOff x="5481921" y="2721113"/>
              <a:chExt cx="1613098" cy="272100"/>
            </a:xfrm>
          </p:grpSpPr>
          <p:sp>
            <p:nvSpPr>
              <p:cNvPr id="308" name="Shape 308"/>
              <p:cNvSpPr/>
              <p:nvPr/>
            </p:nvSpPr>
            <p:spPr>
              <a:xfrm>
                <a:off x="5481921" y="2721113"/>
                <a:ext cx="1613098" cy="272100"/>
              </a:xfrm>
              <a:prstGeom prst="roundRect">
                <a:avLst>
                  <a:gd name="adj" fmla="val 17740"/>
                </a:avLst>
              </a:prstGeom>
              <a:solidFill>
                <a:srgbClr val="33928A"/>
              </a:solidFill>
              <a:ln>
                <a:noFill/>
              </a:ln>
            </p:spPr>
            <p:txBody>
              <a:bodyPr spcFirstLastPara="1" wrap="square" lIns="91425" tIns="0" rIns="91425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2F2F2"/>
                  </a:buClr>
                  <a:buSzPts val="300"/>
                  <a:buFont typeface="Calibri"/>
                  <a:buNone/>
                </a:pPr>
                <a:r>
                  <a:rPr lang="en-US" sz="1200" b="0" i="0" u="none" strike="noStrike" cap="none">
                    <a:solidFill>
                      <a:srgbClr val="FFF7E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CLI – Cmd Line Intf</a:t>
                </a:r>
                <a:endParaRPr sz="1200" b="0" i="0" u="none" strike="noStrike" cap="none">
                  <a:solidFill>
                    <a:srgbClr val="FFF7E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Shape 309"/>
              <p:cNvSpPr/>
              <p:nvPr/>
            </p:nvSpPr>
            <p:spPr>
              <a:xfrm rot="-2700000">
                <a:off x="6784487" y="2807016"/>
                <a:ext cx="269831" cy="9842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8701" y="0"/>
                    </a:moveTo>
                    <a:cubicBezTo>
                      <a:pt x="27010" y="0"/>
                      <a:pt x="34235" y="12740"/>
                      <a:pt x="37662" y="31892"/>
                    </a:cubicBezTo>
                    <a:lnTo>
                      <a:pt x="82337" y="31892"/>
                    </a:lnTo>
                    <a:cubicBezTo>
                      <a:pt x="85765" y="12740"/>
                      <a:pt x="92989" y="0"/>
                      <a:pt x="101298" y="0"/>
                    </a:cubicBezTo>
                    <a:cubicBezTo>
                      <a:pt x="109439" y="0"/>
                      <a:pt x="116540" y="12234"/>
                      <a:pt x="120000" y="30839"/>
                    </a:cubicBezTo>
                    <a:lnTo>
                      <a:pt x="101879" y="30839"/>
                    </a:lnTo>
                    <a:lnTo>
                      <a:pt x="96571" y="60000"/>
                    </a:lnTo>
                    <a:lnTo>
                      <a:pt x="101879" y="89160"/>
                    </a:lnTo>
                    <a:lnTo>
                      <a:pt x="120000" y="89160"/>
                    </a:lnTo>
                    <a:cubicBezTo>
                      <a:pt x="116540" y="107765"/>
                      <a:pt x="109439" y="120000"/>
                      <a:pt x="101298" y="120000"/>
                    </a:cubicBezTo>
                    <a:cubicBezTo>
                      <a:pt x="92989" y="120000"/>
                      <a:pt x="85765" y="107259"/>
                      <a:pt x="82337" y="88107"/>
                    </a:cubicBezTo>
                    <a:lnTo>
                      <a:pt x="37662" y="88107"/>
                    </a:lnTo>
                    <a:cubicBezTo>
                      <a:pt x="34235" y="107259"/>
                      <a:pt x="27010" y="120000"/>
                      <a:pt x="18701" y="120000"/>
                    </a:cubicBezTo>
                    <a:cubicBezTo>
                      <a:pt x="10560" y="120000"/>
                      <a:pt x="3459" y="107765"/>
                      <a:pt x="0" y="89160"/>
                    </a:cubicBezTo>
                    <a:lnTo>
                      <a:pt x="18120" y="89160"/>
                    </a:lnTo>
                    <a:lnTo>
                      <a:pt x="23428" y="60000"/>
                    </a:lnTo>
                    <a:lnTo>
                      <a:pt x="18120" y="30839"/>
                    </a:lnTo>
                    <a:lnTo>
                      <a:pt x="0" y="30839"/>
                    </a:lnTo>
                    <a:cubicBezTo>
                      <a:pt x="3459" y="12234"/>
                      <a:pt x="10560" y="0"/>
                      <a:pt x="187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endParaRPr sz="300" b="0" i="0" u="none" strike="noStrike" cap="none">
                  <a:solidFill>
                    <a:srgbClr val="FFF7E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0" name="Shape 310"/>
            <p:cNvSpPr txBox="1"/>
            <p:nvPr/>
          </p:nvSpPr>
          <p:spPr>
            <a:xfrm>
              <a:off x="1053968" y="2946796"/>
              <a:ext cx="1587600" cy="342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7EF"/>
                  </a:solidFill>
                  <a:latin typeface="Arial"/>
                  <a:ea typeface="Arial"/>
                  <a:cs typeface="Arial"/>
                  <a:sym typeface="Arial"/>
                </a:rPr>
                <a:t>Terminal Window</a:t>
              </a:r>
              <a:endParaRPr>
                <a:solidFill>
                  <a:srgbClr val="FFF7EF"/>
                </a:solidFill>
              </a:endParaRPr>
            </a:p>
          </p:txBody>
        </p:sp>
      </p:grpSp>
      <p:grpSp>
        <p:nvGrpSpPr>
          <p:cNvPr id="311" name="Shape 311"/>
          <p:cNvGrpSpPr/>
          <p:nvPr/>
        </p:nvGrpSpPr>
        <p:grpSpPr>
          <a:xfrm>
            <a:off x="3698862" y="1569732"/>
            <a:ext cx="3812752" cy="3897194"/>
            <a:chOff x="3698862" y="1569732"/>
            <a:chExt cx="3812752" cy="3897194"/>
          </a:xfrm>
        </p:grpSpPr>
        <p:sp>
          <p:nvSpPr>
            <p:cNvPr id="312" name="Shape 312"/>
            <p:cNvSpPr/>
            <p:nvPr/>
          </p:nvSpPr>
          <p:spPr>
            <a:xfrm>
              <a:off x="3698862" y="1569732"/>
              <a:ext cx="3812752" cy="389719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292C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3" name="Shape 313"/>
            <p:cNvSpPr txBox="1"/>
            <p:nvPr/>
          </p:nvSpPr>
          <p:spPr>
            <a:xfrm>
              <a:off x="3716448" y="1606168"/>
              <a:ext cx="3661921" cy="276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FFF7EF"/>
                  </a:solidFill>
                  <a:latin typeface="Arial"/>
                  <a:ea typeface="Arial"/>
                  <a:cs typeface="Arial"/>
                  <a:sym typeface="Arial"/>
                </a:rPr>
                <a:t>Platform Runtime - Cloud Foundry</a:t>
              </a:r>
              <a:endParaRPr sz="1800" b="0" i="0" u="none" strike="noStrike" cap="none">
                <a:solidFill>
                  <a:srgbClr val="FFF7E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5675988" y="5068796"/>
              <a:ext cx="1611899" cy="272699"/>
            </a:xfrm>
            <a:prstGeom prst="roundRect">
              <a:avLst>
                <a:gd name="adj" fmla="val 9038"/>
              </a:avLst>
            </a:prstGeom>
            <a:solidFill>
              <a:srgbClr val="33928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App Log Aggregator</a:t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5659054" y="2911763"/>
              <a:ext cx="1611899" cy="272699"/>
            </a:xfrm>
            <a:prstGeom prst="roundRect">
              <a:avLst>
                <a:gd name="adj" fmla="val 9038"/>
              </a:avLst>
            </a:prstGeom>
            <a:solidFill>
              <a:srgbClr val="33928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Login Server</a:t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4016521" y="2302163"/>
              <a:ext cx="3263098" cy="272100"/>
            </a:xfrm>
            <a:prstGeom prst="roundRect">
              <a:avLst>
                <a:gd name="adj" fmla="val 17740"/>
              </a:avLst>
            </a:prstGeom>
            <a:solidFill>
              <a:srgbClr val="33928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Dynamic Router</a:t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6972845" y="2339779"/>
              <a:ext cx="196499" cy="19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2669" y="69893"/>
                  </a:moveTo>
                  <a:lnTo>
                    <a:pt x="52669" y="92828"/>
                  </a:lnTo>
                  <a:lnTo>
                    <a:pt x="41041" y="92828"/>
                  </a:lnTo>
                  <a:lnTo>
                    <a:pt x="60000" y="117431"/>
                  </a:lnTo>
                  <a:lnTo>
                    <a:pt x="78958" y="92828"/>
                  </a:lnTo>
                  <a:lnTo>
                    <a:pt x="67330" y="92828"/>
                  </a:lnTo>
                  <a:lnTo>
                    <a:pt x="67330" y="69893"/>
                  </a:lnTo>
                  <a:close/>
                  <a:moveTo>
                    <a:pt x="90877" y="41041"/>
                  </a:moveTo>
                  <a:lnTo>
                    <a:pt x="66274" y="60000"/>
                  </a:lnTo>
                  <a:lnTo>
                    <a:pt x="90877" y="78958"/>
                  </a:lnTo>
                  <a:lnTo>
                    <a:pt x="90877" y="67330"/>
                  </a:lnTo>
                  <a:lnTo>
                    <a:pt x="113812" y="67330"/>
                  </a:lnTo>
                  <a:lnTo>
                    <a:pt x="113812" y="52669"/>
                  </a:lnTo>
                  <a:lnTo>
                    <a:pt x="90877" y="52669"/>
                  </a:lnTo>
                  <a:close/>
                  <a:moveTo>
                    <a:pt x="29122" y="41041"/>
                  </a:moveTo>
                  <a:lnTo>
                    <a:pt x="29122" y="52669"/>
                  </a:lnTo>
                  <a:lnTo>
                    <a:pt x="6187" y="52669"/>
                  </a:lnTo>
                  <a:lnTo>
                    <a:pt x="6187" y="67330"/>
                  </a:lnTo>
                  <a:lnTo>
                    <a:pt x="29122" y="67330"/>
                  </a:lnTo>
                  <a:lnTo>
                    <a:pt x="29122" y="78958"/>
                  </a:lnTo>
                  <a:lnTo>
                    <a:pt x="53724" y="60000"/>
                  </a:lnTo>
                  <a:close/>
                  <a:moveTo>
                    <a:pt x="60000" y="2569"/>
                  </a:moveTo>
                  <a:lnTo>
                    <a:pt x="41041" y="27171"/>
                  </a:lnTo>
                  <a:lnTo>
                    <a:pt x="52669" y="27171"/>
                  </a:lnTo>
                  <a:lnTo>
                    <a:pt x="52669" y="50106"/>
                  </a:lnTo>
                  <a:lnTo>
                    <a:pt x="67330" y="50106"/>
                  </a:lnTo>
                  <a:lnTo>
                    <a:pt x="67330" y="27171"/>
                  </a:lnTo>
                  <a:lnTo>
                    <a:pt x="78958" y="27171"/>
                  </a:lnTo>
                  <a:close/>
                  <a:moveTo>
                    <a:pt x="60000" y="0"/>
                  </a:moveTo>
                  <a:cubicBezTo>
                    <a:pt x="93137" y="0"/>
                    <a:pt x="120000" y="26862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2" y="120000"/>
                    <a:pt x="0" y="93137"/>
                    <a:pt x="0" y="60000"/>
                  </a:cubicBezTo>
                  <a:cubicBezTo>
                    <a:pt x="0" y="26862"/>
                    <a:pt x="26862" y="0"/>
                    <a:pt x="60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endPara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4016521" y="2606963"/>
              <a:ext cx="1613098" cy="272100"/>
            </a:xfrm>
            <a:prstGeom prst="roundRect">
              <a:avLst>
                <a:gd name="adj" fmla="val 17740"/>
              </a:avLst>
            </a:prstGeom>
            <a:solidFill>
              <a:srgbClr val="33928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Cloud Controller</a:t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4016521" y="2911763"/>
              <a:ext cx="1611899" cy="272699"/>
            </a:xfrm>
            <a:prstGeom prst="roundRect">
              <a:avLst>
                <a:gd name="adj" fmla="val 9038"/>
              </a:avLst>
            </a:prstGeom>
            <a:solidFill>
              <a:srgbClr val="33928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UAA</a:t>
              </a: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4020999" y="3214904"/>
              <a:ext cx="3264000" cy="1508700"/>
            </a:xfrm>
            <a:prstGeom prst="roundRect">
              <a:avLst>
                <a:gd name="adj" fmla="val 2039"/>
              </a:avLst>
            </a:prstGeom>
            <a:solidFill>
              <a:srgbClr val="00685D"/>
            </a:solidFill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Diego</a:t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4018621" y="4760926"/>
              <a:ext cx="3263098" cy="272100"/>
            </a:xfrm>
            <a:prstGeom prst="roundRect">
              <a:avLst>
                <a:gd name="adj" fmla="val 17740"/>
              </a:avLst>
            </a:prstGeom>
            <a:solidFill>
              <a:srgbClr val="33928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Messaging (NATS)</a:t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5377609" y="2621304"/>
              <a:ext cx="169800" cy="22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92324"/>
                  </a:moveTo>
                  <a:lnTo>
                    <a:pt x="38590" y="104580"/>
                  </a:lnTo>
                  <a:cubicBezTo>
                    <a:pt x="44390" y="108214"/>
                    <a:pt x="51904" y="110084"/>
                    <a:pt x="60000" y="110084"/>
                  </a:cubicBezTo>
                  <a:cubicBezTo>
                    <a:pt x="68096" y="110084"/>
                    <a:pt x="75609" y="108214"/>
                    <a:pt x="81409" y="104580"/>
                  </a:cubicBezTo>
                  <a:close/>
                  <a:moveTo>
                    <a:pt x="23779" y="71589"/>
                  </a:moveTo>
                  <a:cubicBezTo>
                    <a:pt x="22207" y="74563"/>
                    <a:pt x="21433" y="77806"/>
                    <a:pt x="21433" y="81184"/>
                  </a:cubicBezTo>
                  <a:cubicBezTo>
                    <a:pt x="21433" y="90786"/>
                    <a:pt x="27683" y="99295"/>
                    <a:pt x="37705" y="104133"/>
                  </a:cubicBezTo>
                  <a:lnTo>
                    <a:pt x="45903" y="84254"/>
                  </a:lnTo>
                  <a:close/>
                  <a:moveTo>
                    <a:pt x="96220" y="71589"/>
                  </a:moveTo>
                  <a:lnTo>
                    <a:pt x="74096" y="84254"/>
                  </a:lnTo>
                  <a:lnTo>
                    <a:pt x="82294" y="104133"/>
                  </a:lnTo>
                  <a:cubicBezTo>
                    <a:pt x="92316" y="99295"/>
                    <a:pt x="98566" y="90786"/>
                    <a:pt x="98566" y="81184"/>
                  </a:cubicBezTo>
                  <a:cubicBezTo>
                    <a:pt x="98566" y="77806"/>
                    <a:pt x="97792" y="74563"/>
                    <a:pt x="96220" y="71589"/>
                  </a:cubicBezTo>
                  <a:close/>
                  <a:moveTo>
                    <a:pt x="60942" y="52356"/>
                  </a:moveTo>
                  <a:lnTo>
                    <a:pt x="68711" y="71197"/>
                  </a:lnTo>
                  <a:lnTo>
                    <a:pt x="96058" y="71197"/>
                  </a:lnTo>
                  <a:cubicBezTo>
                    <a:pt x="90849" y="60351"/>
                    <a:pt x="77132" y="52585"/>
                    <a:pt x="60942" y="52356"/>
                  </a:cubicBezTo>
                  <a:close/>
                  <a:moveTo>
                    <a:pt x="59057" y="52356"/>
                  </a:moveTo>
                  <a:cubicBezTo>
                    <a:pt x="42867" y="52585"/>
                    <a:pt x="29150" y="60351"/>
                    <a:pt x="23941" y="71197"/>
                  </a:cubicBezTo>
                  <a:lnTo>
                    <a:pt x="51287" y="71197"/>
                  </a:lnTo>
                  <a:close/>
                  <a:moveTo>
                    <a:pt x="70359" y="14649"/>
                  </a:moveTo>
                  <a:lnTo>
                    <a:pt x="111798" y="14649"/>
                  </a:lnTo>
                  <a:lnTo>
                    <a:pt x="111798" y="29159"/>
                  </a:lnTo>
                  <a:lnTo>
                    <a:pt x="88172" y="48677"/>
                  </a:lnTo>
                  <a:cubicBezTo>
                    <a:pt x="102412" y="55551"/>
                    <a:pt x="111798" y="67546"/>
                    <a:pt x="111798" y="81184"/>
                  </a:cubicBezTo>
                  <a:cubicBezTo>
                    <a:pt x="111798" y="102621"/>
                    <a:pt x="88607" y="119999"/>
                    <a:pt x="60000" y="119999"/>
                  </a:cubicBezTo>
                  <a:cubicBezTo>
                    <a:pt x="31392" y="119999"/>
                    <a:pt x="8201" y="102621"/>
                    <a:pt x="8201" y="81184"/>
                  </a:cubicBezTo>
                  <a:cubicBezTo>
                    <a:pt x="8201" y="67563"/>
                    <a:pt x="17565" y="55580"/>
                    <a:pt x="31772" y="48700"/>
                  </a:cubicBezTo>
                  <a:lnTo>
                    <a:pt x="8201" y="29226"/>
                  </a:lnTo>
                  <a:lnTo>
                    <a:pt x="8201" y="14717"/>
                  </a:lnTo>
                  <a:lnTo>
                    <a:pt x="49640" y="14717"/>
                  </a:lnTo>
                  <a:lnTo>
                    <a:pt x="49640" y="29226"/>
                  </a:lnTo>
                  <a:lnTo>
                    <a:pt x="49640" y="43151"/>
                  </a:lnTo>
                  <a:cubicBezTo>
                    <a:pt x="52986" y="42636"/>
                    <a:pt x="56451" y="42369"/>
                    <a:pt x="60000" y="42369"/>
                  </a:cubicBezTo>
                  <a:lnTo>
                    <a:pt x="70359" y="43151"/>
                  </a:lnTo>
                  <a:lnTo>
                    <a:pt x="70359" y="29159"/>
                  </a:lnTo>
                  <a:close/>
                  <a:moveTo>
                    <a:pt x="0" y="0"/>
                  </a:moveTo>
                  <a:lnTo>
                    <a:pt x="120000" y="0"/>
                  </a:lnTo>
                  <a:lnTo>
                    <a:pt x="120000" y="9380"/>
                  </a:lnTo>
                  <a:lnTo>
                    <a:pt x="0" y="93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endPara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6986702" y="2651983"/>
              <a:ext cx="207299" cy="182699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endPara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5316734" y="2973296"/>
              <a:ext cx="272999" cy="138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275" y="40290"/>
                  </a:moveTo>
                  <a:cubicBezTo>
                    <a:pt x="96763" y="40290"/>
                    <a:pt x="92294" y="49114"/>
                    <a:pt x="92294" y="60000"/>
                  </a:cubicBezTo>
                  <a:cubicBezTo>
                    <a:pt x="92294" y="70885"/>
                    <a:pt x="96763" y="79709"/>
                    <a:pt x="102275" y="79709"/>
                  </a:cubicBezTo>
                  <a:cubicBezTo>
                    <a:pt x="107787" y="79709"/>
                    <a:pt x="112256" y="70885"/>
                    <a:pt x="112256" y="60000"/>
                  </a:cubicBezTo>
                  <a:cubicBezTo>
                    <a:pt x="112256" y="49114"/>
                    <a:pt x="107787" y="40290"/>
                    <a:pt x="102275" y="40290"/>
                  </a:cubicBezTo>
                  <a:close/>
                  <a:moveTo>
                    <a:pt x="89615" y="0"/>
                  </a:moveTo>
                  <a:cubicBezTo>
                    <a:pt x="106396" y="0"/>
                    <a:pt x="120000" y="26862"/>
                    <a:pt x="120000" y="60000"/>
                  </a:cubicBezTo>
                  <a:cubicBezTo>
                    <a:pt x="120000" y="93137"/>
                    <a:pt x="106396" y="120000"/>
                    <a:pt x="89615" y="120000"/>
                  </a:cubicBezTo>
                  <a:cubicBezTo>
                    <a:pt x="76702" y="120000"/>
                    <a:pt x="65671" y="104092"/>
                    <a:pt x="61344" y="81604"/>
                  </a:cubicBezTo>
                  <a:lnTo>
                    <a:pt x="10941" y="81604"/>
                  </a:lnTo>
                  <a:lnTo>
                    <a:pt x="10940" y="81605"/>
                  </a:lnTo>
                  <a:lnTo>
                    <a:pt x="0" y="60000"/>
                  </a:lnTo>
                  <a:lnTo>
                    <a:pt x="10911" y="38453"/>
                  </a:lnTo>
                  <a:lnTo>
                    <a:pt x="21477" y="59317"/>
                  </a:lnTo>
                  <a:lnTo>
                    <a:pt x="32072" y="38394"/>
                  </a:lnTo>
                  <a:lnTo>
                    <a:pt x="32210" y="38394"/>
                  </a:lnTo>
                  <a:lnTo>
                    <a:pt x="42805" y="59317"/>
                  </a:lnTo>
                  <a:lnTo>
                    <a:pt x="53401" y="38394"/>
                  </a:lnTo>
                  <a:lnTo>
                    <a:pt x="61344" y="38394"/>
                  </a:lnTo>
                  <a:cubicBezTo>
                    <a:pt x="65671" y="15907"/>
                    <a:pt x="76702" y="0"/>
                    <a:pt x="89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endPara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 rot="-4305579">
              <a:off x="7042894" y="5167944"/>
              <a:ext cx="195523" cy="9031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8994" y="62044"/>
                  </a:moveTo>
                  <a:cubicBezTo>
                    <a:pt x="89110" y="80741"/>
                    <a:pt x="82276" y="84242"/>
                    <a:pt x="73852" y="84744"/>
                  </a:cubicBezTo>
                  <a:cubicBezTo>
                    <a:pt x="73750" y="84803"/>
                    <a:pt x="73646" y="84805"/>
                    <a:pt x="73542" y="84805"/>
                  </a:cubicBezTo>
                  <a:lnTo>
                    <a:pt x="73098" y="84805"/>
                  </a:lnTo>
                  <a:cubicBezTo>
                    <a:pt x="71368" y="84931"/>
                    <a:pt x="69579" y="84907"/>
                    <a:pt x="67775" y="84878"/>
                  </a:cubicBezTo>
                  <a:lnTo>
                    <a:pt x="67517" y="84805"/>
                  </a:lnTo>
                  <a:lnTo>
                    <a:pt x="21098" y="84805"/>
                  </a:lnTo>
                  <a:cubicBezTo>
                    <a:pt x="13218" y="86457"/>
                    <a:pt x="18556" y="99195"/>
                    <a:pt x="28014" y="112413"/>
                  </a:cubicBezTo>
                  <a:cubicBezTo>
                    <a:pt x="38251" y="126719"/>
                    <a:pt x="23773" y="117694"/>
                    <a:pt x="17181" y="110524"/>
                  </a:cubicBezTo>
                  <a:cubicBezTo>
                    <a:pt x="10589" y="103354"/>
                    <a:pt x="1877" y="90864"/>
                    <a:pt x="173" y="62880"/>
                  </a:cubicBezTo>
                  <a:cubicBezTo>
                    <a:pt x="-1142" y="41255"/>
                    <a:pt x="5176" y="36366"/>
                    <a:pt x="13502" y="35387"/>
                  </a:cubicBezTo>
                  <a:cubicBezTo>
                    <a:pt x="13987" y="35152"/>
                    <a:pt x="14488" y="35094"/>
                    <a:pt x="14996" y="35094"/>
                  </a:cubicBezTo>
                  <a:lnTo>
                    <a:pt x="68249" y="35094"/>
                  </a:lnTo>
                  <a:cubicBezTo>
                    <a:pt x="75613" y="33151"/>
                    <a:pt x="70294" y="20602"/>
                    <a:pt x="60981" y="7586"/>
                  </a:cubicBezTo>
                  <a:cubicBezTo>
                    <a:pt x="50744" y="-6719"/>
                    <a:pt x="65222" y="2305"/>
                    <a:pt x="71814" y="9475"/>
                  </a:cubicBezTo>
                  <a:cubicBezTo>
                    <a:pt x="78406" y="16645"/>
                    <a:pt x="87118" y="29135"/>
                    <a:pt x="88822" y="57119"/>
                  </a:cubicBezTo>
                  <a:cubicBezTo>
                    <a:pt x="88928" y="58868"/>
                    <a:pt x="88985" y="60507"/>
                    <a:pt x="88994" y="62044"/>
                  </a:cubicBezTo>
                  <a:close/>
                  <a:moveTo>
                    <a:pt x="120000" y="60095"/>
                  </a:moveTo>
                  <a:cubicBezTo>
                    <a:pt x="120000" y="73742"/>
                    <a:pt x="114315" y="84805"/>
                    <a:pt x="107303" y="84805"/>
                  </a:cubicBezTo>
                  <a:cubicBezTo>
                    <a:pt x="100291" y="84805"/>
                    <a:pt x="94606" y="73742"/>
                    <a:pt x="94606" y="60095"/>
                  </a:cubicBezTo>
                  <a:cubicBezTo>
                    <a:pt x="94606" y="46448"/>
                    <a:pt x="100291" y="35385"/>
                    <a:pt x="107303" y="35385"/>
                  </a:cubicBezTo>
                  <a:cubicBezTo>
                    <a:pt x="114315" y="35385"/>
                    <a:pt x="120000" y="46448"/>
                    <a:pt x="120000" y="600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endPara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 rot="-10344867">
              <a:off x="6946148" y="4795587"/>
              <a:ext cx="249986" cy="2206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908" y="81758"/>
                  </a:moveTo>
                  <a:cubicBezTo>
                    <a:pt x="37215" y="80959"/>
                    <a:pt x="40945" y="75434"/>
                    <a:pt x="40239" y="69420"/>
                  </a:cubicBezTo>
                  <a:cubicBezTo>
                    <a:pt x="39533" y="63405"/>
                    <a:pt x="34659" y="59178"/>
                    <a:pt x="29351" y="59978"/>
                  </a:cubicBezTo>
                  <a:cubicBezTo>
                    <a:pt x="24044" y="60778"/>
                    <a:pt x="20314" y="66302"/>
                    <a:pt x="21020" y="72317"/>
                  </a:cubicBezTo>
                  <a:cubicBezTo>
                    <a:pt x="21726" y="78331"/>
                    <a:pt x="26600" y="82558"/>
                    <a:pt x="31908" y="81758"/>
                  </a:cubicBezTo>
                  <a:close/>
                  <a:moveTo>
                    <a:pt x="60910" y="77387"/>
                  </a:moveTo>
                  <a:cubicBezTo>
                    <a:pt x="66217" y="76587"/>
                    <a:pt x="69947" y="71063"/>
                    <a:pt x="69241" y="65049"/>
                  </a:cubicBezTo>
                  <a:cubicBezTo>
                    <a:pt x="68535" y="59034"/>
                    <a:pt x="63661" y="54807"/>
                    <a:pt x="58353" y="55607"/>
                  </a:cubicBezTo>
                  <a:cubicBezTo>
                    <a:pt x="53046" y="56407"/>
                    <a:pt x="49316" y="61931"/>
                    <a:pt x="50022" y="67945"/>
                  </a:cubicBezTo>
                  <a:cubicBezTo>
                    <a:pt x="50728" y="73960"/>
                    <a:pt x="55602" y="78187"/>
                    <a:pt x="60910" y="77387"/>
                  </a:cubicBezTo>
                  <a:close/>
                  <a:moveTo>
                    <a:pt x="89912" y="73016"/>
                  </a:moveTo>
                  <a:cubicBezTo>
                    <a:pt x="95219" y="72216"/>
                    <a:pt x="98949" y="66692"/>
                    <a:pt x="98243" y="60677"/>
                  </a:cubicBezTo>
                  <a:cubicBezTo>
                    <a:pt x="97537" y="54663"/>
                    <a:pt x="92663" y="50435"/>
                    <a:pt x="87355" y="51235"/>
                  </a:cubicBezTo>
                  <a:cubicBezTo>
                    <a:pt x="82048" y="52035"/>
                    <a:pt x="78318" y="57560"/>
                    <a:pt x="79024" y="63574"/>
                  </a:cubicBezTo>
                  <a:cubicBezTo>
                    <a:pt x="79730" y="69588"/>
                    <a:pt x="84604" y="73816"/>
                    <a:pt x="89912" y="73016"/>
                  </a:cubicBezTo>
                  <a:close/>
                  <a:moveTo>
                    <a:pt x="66214" y="119233"/>
                  </a:moveTo>
                  <a:cubicBezTo>
                    <a:pt x="33257" y="124200"/>
                    <a:pt x="3759" y="104520"/>
                    <a:pt x="327" y="75276"/>
                  </a:cubicBezTo>
                  <a:cubicBezTo>
                    <a:pt x="-3104" y="46032"/>
                    <a:pt x="20829" y="18299"/>
                    <a:pt x="53785" y="13331"/>
                  </a:cubicBezTo>
                  <a:cubicBezTo>
                    <a:pt x="60361" y="12340"/>
                    <a:pt x="66799" y="12330"/>
                    <a:pt x="72892" y="13435"/>
                  </a:cubicBezTo>
                  <a:cubicBezTo>
                    <a:pt x="87098" y="13167"/>
                    <a:pt x="101300" y="8647"/>
                    <a:pt x="115504" y="0"/>
                  </a:cubicBezTo>
                  <a:cubicBezTo>
                    <a:pt x="111514" y="10106"/>
                    <a:pt x="108615" y="20212"/>
                    <a:pt x="106908" y="30341"/>
                  </a:cubicBezTo>
                  <a:cubicBezTo>
                    <a:pt x="113870" y="37567"/>
                    <a:pt x="118443" y="46814"/>
                    <a:pt x="119672" y="57288"/>
                  </a:cubicBezTo>
                  <a:cubicBezTo>
                    <a:pt x="123104" y="86532"/>
                    <a:pt x="99170" y="114265"/>
                    <a:pt x="66214" y="1192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endPara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4009333" y="5068796"/>
              <a:ext cx="1611899" cy="272699"/>
            </a:xfrm>
            <a:prstGeom prst="roundRect">
              <a:avLst>
                <a:gd name="adj" fmla="val 9038"/>
              </a:avLst>
            </a:prstGeom>
            <a:solidFill>
              <a:srgbClr val="33928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Metrics Collection</a:t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7026666" y="2960544"/>
              <a:ext cx="149699" cy="18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999" y="58970"/>
                  </a:moveTo>
                  <a:cubicBezTo>
                    <a:pt x="51715" y="58970"/>
                    <a:pt x="44999" y="64227"/>
                    <a:pt x="44999" y="70713"/>
                  </a:cubicBezTo>
                  <a:cubicBezTo>
                    <a:pt x="44999" y="75921"/>
                    <a:pt x="49328" y="80336"/>
                    <a:pt x="55384" y="81728"/>
                  </a:cubicBezTo>
                  <a:lnTo>
                    <a:pt x="55384" y="104696"/>
                  </a:lnTo>
                  <a:cubicBezTo>
                    <a:pt x="55384" y="106691"/>
                    <a:pt x="57450" y="108309"/>
                    <a:pt x="59999" y="108309"/>
                  </a:cubicBezTo>
                  <a:cubicBezTo>
                    <a:pt x="62548" y="108309"/>
                    <a:pt x="64615" y="106691"/>
                    <a:pt x="64615" y="104696"/>
                  </a:cubicBezTo>
                  <a:lnTo>
                    <a:pt x="64615" y="81728"/>
                  </a:lnTo>
                  <a:cubicBezTo>
                    <a:pt x="70671" y="80336"/>
                    <a:pt x="75000" y="75921"/>
                    <a:pt x="75000" y="70713"/>
                  </a:cubicBezTo>
                  <a:cubicBezTo>
                    <a:pt x="75000" y="64227"/>
                    <a:pt x="68284" y="58970"/>
                    <a:pt x="59999" y="58970"/>
                  </a:cubicBezTo>
                  <a:close/>
                  <a:moveTo>
                    <a:pt x="59999" y="16169"/>
                  </a:moveTo>
                  <a:cubicBezTo>
                    <a:pt x="47455" y="16169"/>
                    <a:pt x="37286" y="24130"/>
                    <a:pt x="37286" y="33951"/>
                  </a:cubicBezTo>
                  <a:lnTo>
                    <a:pt x="37286" y="33952"/>
                  </a:lnTo>
                  <a:lnTo>
                    <a:pt x="37255" y="33952"/>
                  </a:lnTo>
                  <a:lnTo>
                    <a:pt x="37255" y="51044"/>
                  </a:lnTo>
                  <a:lnTo>
                    <a:pt x="82744" y="51044"/>
                  </a:lnTo>
                  <a:lnTo>
                    <a:pt x="82744" y="33952"/>
                  </a:lnTo>
                  <a:lnTo>
                    <a:pt x="82712" y="33952"/>
                  </a:lnTo>
                  <a:cubicBezTo>
                    <a:pt x="82712" y="33951"/>
                    <a:pt x="82712" y="33951"/>
                    <a:pt x="82712" y="33951"/>
                  </a:cubicBezTo>
                  <a:cubicBezTo>
                    <a:pt x="82712" y="24130"/>
                    <a:pt x="72543" y="16169"/>
                    <a:pt x="59999" y="16169"/>
                  </a:cubicBezTo>
                  <a:close/>
                  <a:moveTo>
                    <a:pt x="60000" y="0"/>
                  </a:moveTo>
                  <a:cubicBezTo>
                    <a:pt x="83180" y="0"/>
                    <a:pt x="101972" y="14712"/>
                    <a:pt x="101972" y="32860"/>
                  </a:cubicBezTo>
                  <a:lnTo>
                    <a:pt x="101972" y="32860"/>
                  </a:lnTo>
                  <a:lnTo>
                    <a:pt x="101972" y="51044"/>
                  </a:lnTo>
                  <a:lnTo>
                    <a:pt x="105320" y="51044"/>
                  </a:lnTo>
                  <a:cubicBezTo>
                    <a:pt x="113427" y="51044"/>
                    <a:pt x="120000" y="56189"/>
                    <a:pt x="120000" y="62537"/>
                  </a:cubicBezTo>
                  <a:lnTo>
                    <a:pt x="120000" y="108507"/>
                  </a:lnTo>
                  <a:cubicBezTo>
                    <a:pt x="120000" y="114854"/>
                    <a:pt x="113427" y="120000"/>
                    <a:pt x="105320" y="120000"/>
                  </a:cubicBezTo>
                  <a:lnTo>
                    <a:pt x="14679" y="120000"/>
                  </a:lnTo>
                  <a:cubicBezTo>
                    <a:pt x="6572" y="120000"/>
                    <a:pt x="0" y="114854"/>
                    <a:pt x="0" y="108507"/>
                  </a:cubicBezTo>
                  <a:lnTo>
                    <a:pt x="0" y="62537"/>
                  </a:lnTo>
                  <a:cubicBezTo>
                    <a:pt x="0" y="56189"/>
                    <a:pt x="6572" y="51044"/>
                    <a:pt x="14679" y="51044"/>
                  </a:cubicBezTo>
                  <a:lnTo>
                    <a:pt x="18027" y="51044"/>
                  </a:lnTo>
                  <a:lnTo>
                    <a:pt x="18027" y="32860"/>
                  </a:lnTo>
                  <a:cubicBezTo>
                    <a:pt x="18027" y="14712"/>
                    <a:pt x="36819" y="0"/>
                    <a:pt x="60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endParaRPr sz="4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4011686" y="2004652"/>
              <a:ext cx="3263098" cy="272100"/>
            </a:xfrm>
            <a:prstGeom prst="roundRect">
              <a:avLst>
                <a:gd name="adj" fmla="val 17740"/>
              </a:avLst>
            </a:prstGeom>
            <a:solidFill>
              <a:srgbClr val="33928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HA Proxy LB</a:t>
              </a:r>
              <a:endParaRPr/>
            </a:p>
          </p:txBody>
        </p:sp>
        <p:pic>
          <p:nvPicPr>
            <p:cNvPr id="330" name="Shape 33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351543" y="5089389"/>
              <a:ext cx="237000" cy="23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Shape 33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933531" y="1997363"/>
              <a:ext cx="279299" cy="279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Shape 332"/>
            <p:cNvSpPr/>
            <p:nvPr/>
          </p:nvSpPr>
          <p:spPr>
            <a:xfrm>
              <a:off x="5663950" y="2613214"/>
              <a:ext cx="1613099" cy="272100"/>
            </a:xfrm>
            <a:prstGeom prst="roundRect">
              <a:avLst>
                <a:gd name="adj" fmla="val 17740"/>
              </a:avLst>
            </a:prstGeom>
            <a:solidFill>
              <a:srgbClr val="33928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Blob Storage</a:t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4088987" y="3596722"/>
              <a:ext cx="1532364" cy="1099200"/>
            </a:xfrm>
            <a:prstGeom prst="roundRect">
              <a:avLst>
                <a:gd name="adj" fmla="val 4579"/>
              </a:avLst>
            </a:prstGeom>
            <a:solidFill>
              <a:srgbClr val="0070C0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808080">
                  <a:alpha val="34117"/>
                </a:srgbClr>
              </a:outerShdw>
            </a:effectLst>
          </p:spPr>
          <p:txBody>
            <a:bodyPr spcFirstLastPara="1" wrap="square" lIns="320025" tIns="118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"/>
                <a:buFont typeface="Calibri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 rot="5400000">
              <a:off x="4681706" y="3802920"/>
              <a:ext cx="320100" cy="13807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64" y="12890"/>
                  </a:moveTo>
                  <a:lnTo>
                    <a:pt x="112335" y="12890"/>
                  </a:lnTo>
                  <a:lnTo>
                    <a:pt x="112335" y="3984"/>
                  </a:lnTo>
                  <a:lnTo>
                    <a:pt x="7664" y="3984"/>
                  </a:lnTo>
                  <a:close/>
                  <a:moveTo>
                    <a:pt x="7664" y="25781"/>
                  </a:moveTo>
                  <a:lnTo>
                    <a:pt x="112335" y="25781"/>
                  </a:lnTo>
                  <a:lnTo>
                    <a:pt x="112335" y="16874"/>
                  </a:lnTo>
                  <a:lnTo>
                    <a:pt x="7664" y="16874"/>
                  </a:lnTo>
                  <a:close/>
                  <a:moveTo>
                    <a:pt x="7664" y="38671"/>
                  </a:moveTo>
                  <a:lnTo>
                    <a:pt x="112335" y="38671"/>
                  </a:lnTo>
                  <a:lnTo>
                    <a:pt x="112335" y="29765"/>
                  </a:lnTo>
                  <a:lnTo>
                    <a:pt x="7664" y="29765"/>
                  </a:lnTo>
                  <a:close/>
                  <a:moveTo>
                    <a:pt x="7664" y="51562"/>
                  </a:moveTo>
                  <a:lnTo>
                    <a:pt x="112335" y="51562"/>
                  </a:lnTo>
                  <a:lnTo>
                    <a:pt x="112335" y="42656"/>
                  </a:lnTo>
                  <a:lnTo>
                    <a:pt x="7664" y="42656"/>
                  </a:lnTo>
                  <a:close/>
                  <a:moveTo>
                    <a:pt x="7664" y="64452"/>
                  </a:moveTo>
                  <a:lnTo>
                    <a:pt x="112335" y="64452"/>
                  </a:lnTo>
                  <a:lnTo>
                    <a:pt x="112335" y="55546"/>
                  </a:lnTo>
                  <a:lnTo>
                    <a:pt x="7664" y="55546"/>
                  </a:lnTo>
                  <a:close/>
                  <a:moveTo>
                    <a:pt x="7664" y="77343"/>
                  </a:moveTo>
                  <a:lnTo>
                    <a:pt x="112335" y="77343"/>
                  </a:lnTo>
                  <a:lnTo>
                    <a:pt x="112335" y="68437"/>
                  </a:lnTo>
                  <a:lnTo>
                    <a:pt x="7664" y="68437"/>
                  </a:lnTo>
                  <a:close/>
                  <a:moveTo>
                    <a:pt x="7664" y="90234"/>
                  </a:moveTo>
                  <a:lnTo>
                    <a:pt x="112335" y="90234"/>
                  </a:lnTo>
                  <a:lnTo>
                    <a:pt x="112335" y="81328"/>
                  </a:lnTo>
                  <a:lnTo>
                    <a:pt x="7664" y="81328"/>
                  </a:lnTo>
                  <a:close/>
                  <a:moveTo>
                    <a:pt x="7664" y="103124"/>
                  </a:moveTo>
                  <a:lnTo>
                    <a:pt x="112335" y="103124"/>
                  </a:lnTo>
                  <a:lnTo>
                    <a:pt x="112335" y="94218"/>
                  </a:lnTo>
                  <a:lnTo>
                    <a:pt x="7664" y="94218"/>
                  </a:lnTo>
                  <a:close/>
                  <a:moveTo>
                    <a:pt x="7664" y="116015"/>
                  </a:moveTo>
                  <a:lnTo>
                    <a:pt x="112335" y="116015"/>
                  </a:lnTo>
                  <a:lnTo>
                    <a:pt x="112335" y="107109"/>
                  </a:lnTo>
                  <a:lnTo>
                    <a:pt x="7664" y="107109"/>
                  </a:lnTo>
                  <a:close/>
                  <a:moveTo>
                    <a:pt x="0" y="119999"/>
                  </a:moveTo>
                  <a:lnTo>
                    <a:pt x="0" y="0"/>
                  </a:lnTo>
                  <a:lnTo>
                    <a:pt x="1916" y="0"/>
                  </a:lnTo>
                  <a:lnTo>
                    <a:pt x="7664" y="0"/>
                  </a:lnTo>
                  <a:lnTo>
                    <a:pt x="112335" y="0"/>
                  </a:lnTo>
                  <a:lnTo>
                    <a:pt x="114251" y="0"/>
                  </a:lnTo>
                  <a:lnTo>
                    <a:pt x="120000" y="0"/>
                  </a:lnTo>
                  <a:lnTo>
                    <a:pt x="120000" y="119999"/>
                  </a:lnTo>
                  <a:lnTo>
                    <a:pt x="114251" y="119999"/>
                  </a:lnTo>
                  <a:lnTo>
                    <a:pt x="114251" y="120000"/>
                  </a:lnTo>
                  <a:lnTo>
                    <a:pt x="1916" y="120000"/>
                  </a:lnTo>
                  <a:lnTo>
                    <a:pt x="1916" y="119999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5269427" y="4374936"/>
              <a:ext cx="178097" cy="226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999" y="58970"/>
                  </a:moveTo>
                  <a:cubicBezTo>
                    <a:pt x="51715" y="58970"/>
                    <a:pt x="44999" y="64227"/>
                    <a:pt x="44999" y="70713"/>
                  </a:cubicBezTo>
                  <a:cubicBezTo>
                    <a:pt x="44999" y="75921"/>
                    <a:pt x="49328" y="80336"/>
                    <a:pt x="55384" y="81728"/>
                  </a:cubicBezTo>
                  <a:lnTo>
                    <a:pt x="55384" y="104696"/>
                  </a:lnTo>
                  <a:cubicBezTo>
                    <a:pt x="55384" y="106691"/>
                    <a:pt x="57450" y="108309"/>
                    <a:pt x="59999" y="108309"/>
                  </a:cubicBezTo>
                  <a:cubicBezTo>
                    <a:pt x="62548" y="108309"/>
                    <a:pt x="64615" y="106691"/>
                    <a:pt x="64615" y="104696"/>
                  </a:cubicBezTo>
                  <a:lnTo>
                    <a:pt x="64615" y="81728"/>
                  </a:lnTo>
                  <a:cubicBezTo>
                    <a:pt x="70671" y="80336"/>
                    <a:pt x="75000" y="75921"/>
                    <a:pt x="75000" y="70713"/>
                  </a:cubicBezTo>
                  <a:cubicBezTo>
                    <a:pt x="75000" y="64227"/>
                    <a:pt x="68284" y="58970"/>
                    <a:pt x="59999" y="58970"/>
                  </a:cubicBezTo>
                  <a:close/>
                  <a:moveTo>
                    <a:pt x="59999" y="16169"/>
                  </a:moveTo>
                  <a:cubicBezTo>
                    <a:pt x="47455" y="16169"/>
                    <a:pt x="37286" y="24130"/>
                    <a:pt x="37286" y="33951"/>
                  </a:cubicBezTo>
                  <a:lnTo>
                    <a:pt x="37286" y="33952"/>
                  </a:lnTo>
                  <a:lnTo>
                    <a:pt x="37255" y="33952"/>
                  </a:lnTo>
                  <a:lnTo>
                    <a:pt x="37255" y="51044"/>
                  </a:lnTo>
                  <a:lnTo>
                    <a:pt x="82744" y="51044"/>
                  </a:lnTo>
                  <a:lnTo>
                    <a:pt x="82744" y="33952"/>
                  </a:lnTo>
                  <a:lnTo>
                    <a:pt x="82712" y="33952"/>
                  </a:lnTo>
                  <a:cubicBezTo>
                    <a:pt x="82712" y="33951"/>
                    <a:pt x="82712" y="33951"/>
                    <a:pt x="82712" y="33951"/>
                  </a:cubicBezTo>
                  <a:cubicBezTo>
                    <a:pt x="82712" y="24130"/>
                    <a:pt x="72543" y="16169"/>
                    <a:pt x="59999" y="16169"/>
                  </a:cubicBezTo>
                  <a:close/>
                  <a:moveTo>
                    <a:pt x="60000" y="0"/>
                  </a:moveTo>
                  <a:cubicBezTo>
                    <a:pt x="83180" y="0"/>
                    <a:pt x="101972" y="14712"/>
                    <a:pt x="101972" y="32860"/>
                  </a:cubicBezTo>
                  <a:lnTo>
                    <a:pt x="101972" y="32860"/>
                  </a:lnTo>
                  <a:lnTo>
                    <a:pt x="101972" y="51044"/>
                  </a:lnTo>
                  <a:lnTo>
                    <a:pt x="105320" y="51044"/>
                  </a:lnTo>
                  <a:cubicBezTo>
                    <a:pt x="113427" y="51044"/>
                    <a:pt x="120000" y="56189"/>
                    <a:pt x="120000" y="62537"/>
                  </a:cubicBezTo>
                  <a:lnTo>
                    <a:pt x="120000" y="108507"/>
                  </a:lnTo>
                  <a:cubicBezTo>
                    <a:pt x="120000" y="114854"/>
                    <a:pt x="113427" y="120000"/>
                    <a:pt x="105320" y="120000"/>
                  </a:cubicBezTo>
                  <a:lnTo>
                    <a:pt x="14679" y="120000"/>
                  </a:lnTo>
                  <a:cubicBezTo>
                    <a:pt x="6572" y="120000"/>
                    <a:pt x="0" y="114854"/>
                    <a:pt x="0" y="108507"/>
                  </a:cubicBezTo>
                  <a:lnTo>
                    <a:pt x="0" y="62537"/>
                  </a:lnTo>
                  <a:cubicBezTo>
                    <a:pt x="0" y="56189"/>
                    <a:pt x="6572" y="51044"/>
                    <a:pt x="14679" y="51044"/>
                  </a:cubicBezTo>
                  <a:lnTo>
                    <a:pt x="18027" y="51044"/>
                  </a:lnTo>
                  <a:lnTo>
                    <a:pt x="18027" y="32860"/>
                  </a:lnTo>
                  <a:cubicBezTo>
                    <a:pt x="18027" y="14712"/>
                    <a:pt x="36819" y="0"/>
                    <a:pt x="60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4677380" y="3951063"/>
              <a:ext cx="665380" cy="2286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rgbClr val="FFF7EF"/>
                  </a:solidFill>
                  <a:latin typeface="Calibri"/>
                  <a:ea typeface="Calibri"/>
                  <a:cs typeface="Calibri"/>
                  <a:sym typeface="Calibri"/>
                </a:rPr>
                <a:t>Rep</a:t>
              </a:r>
              <a:endParaRPr dirty="0">
                <a:solidFill>
                  <a:srgbClr val="FFF7EF"/>
                </a:solidFill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4166393" y="3723990"/>
              <a:ext cx="191999" cy="18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35630"/>
                  </a:moveTo>
                  <a:cubicBezTo>
                    <a:pt x="46279" y="35630"/>
                    <a:pt x="35156" y="46908"/>
                    <a:pt x="35156" y="60821"/>
                  </a:cubicBezTo>
                  <a:cubicBezTo>
                    <a:pt x="35156" y="74734"/>
                    <a:pt x="46279" y="86012"/>
                    <a:pt x="60000" y="86012"/>
                  </a:cubicBezTo>
                  <a:cubicBezTo>
                    <a:pt x="73720" y="86012"/>
                    <a:pt x="84843" y="74734"/>
                    <a:pt x="84843" y="60821"/>
                  </a:cubicBezTo>
                  <a:cubicBezTo>
                    <a:pt x="84843" y="46908"/>
                    <a:pt x="73720" y="35630"/>
                    <a:pt x="60000" y="35630"/>
                  </a:cubicBezTo>
                  <a:close/>
                  <a:moveTo>
                    <a:pt x="54509" y="0"/>
                  </a:moveTo>
                  <a:lnTo>
                    <a:pt x="59259" y="0"/>
                  </a:lnTo>
                  <a:lnTo>
                    <a:pt x="59987" y="0"/>
                  </a:lnTo>
                  <a:lnTo>
                    <a:pt x="64738" y="0"/>
                  </a:lnTo>
                  <a:cubicBezTo>
                    <a:pt x="66440" y="0"/>
                    <a:pt x="67820" y="1399"/>
                    <a:pt x="67820" y="3125"/>
                  </a:cubicBezTo>
                  <a:cubicBezTo>
                    <a:pt x="67820" y="6825"/>
                    <a:pt x="68365" y="10011"/>
                    <a:pt x="69012" y="13612"/>
                  </a:cubicBezTo>
                  <a:cubicBezTo>
                    <a:pt x="73686" y="14542"/>
                    <a:pt x="78115" y="16166"/>
                    <a:pt x="82122" y="18502"/>
                  </a:cubicBezTo>
                  <a:cubicBezTo>
                    <a:pt x="84996" y="16084"/>
                    <a:pt x="87504" y="13963"/>
                    <a:pt x="89914" y="11050"/>
                  </a:cubicBezTo>
                  <a:cubicBezTo>
                    <a:pt x="91009" y="9728"/>
                    <a:pt x="92953" y="9555"/>
                    <a:pt x="94257" y="10665"/>
                  </a:cubicBezTo>
                  <a:lnTo>
                    <a:pt x="97895" y="13761"/>
                  </a:lnTo>
                  <a:lnTo>
                    <a:pt x="98453" y="14236"/>
                  </a:lnTo>
                  <a:lnTo>
                    <a:pt x="102092" y="17332"/>
                  </a:lnTo>
                  <a:cubicBezTo>
                    <a:pt x="103396" y="18441"/>
                    <a:pt x="103566" y="20412"/>
                    <a:pt x="102472" y="21735"/>
                  </a:cubicBezTo>
                  <a:cubicBezTo>
                    <a:pt x="100120" y="24577"/>
                    <a:pt x="98517" y="27380"/>
                    <a:pt x="96723" y="30571"/>
                  </a:cubicBezTo>
                  <a:cubicBezTo>
                    <a:pt x="99680" y="34226"/>
                    <a:pt x="102110" y="38333"/>
                    <a:pt x="103790" y="42821"/>
                  </a:cubicBezTo>
                  <a:cubicBezTo>
                    <a:pt x="107575" y="42842"/>
                    <a:pt x="110872" y="42859"/>
                    <a:pt x="114606" y="42192"/>
                  </a:cubicBezTo>
                  <a:cubicBezTo>
                    <a:pt x="116282" y="41892"/>
                    <a:pt x="117880" y="43027"/>
                    <a:pt x="118176" y="44727"/>
                  </a:cubicBezTo>
                  <a:lnTo>
                    <a:pt x="119001" y="49470"/>
                  </a:lnTo>
                  <a:lnTo>
                    <a:pt x="119127" y="50198"/>
                  </a:lnTo>
                  <a:lnTo>
                    <a:pt x="119952" y="54941"/>
                  </a:lnTo>
                  <a:cubicBezTo>
                    <a:pt x="120248" y="56641"/>
                    <a:pt x="119128" y="58262"/>
                    <a:pt x="117452" y="58562"/>
                  </a:cubicBezTo>
                  <a:cubicBezTo>
                    <a:pt x="113831" y="59209"/>
                    <a:pt x="110814" y="60319"/>
                    <a:pt x="107397" y="61602"/>
                  </a:cubicBezTo>
                  <a:cubicBezTo>
                    <a:pt x="107350" y="66635"/>
                    <a:pt x="106543" y="71483"/>
                    <a:pt x="105001" y="76006"/>
                  </a:cubicBezTo>
                  <a:cubicBezTo>
                    <a:pt x="107825" y="78436"/>
                    <a:pt x="110309" y="80556"/>
                    <a:pt x="113535" y="82445"/>
                  </a:cubicBezTo>
                  <a:cubicBezTo>
                    <a:pt x="115009" y="83308"/>
                    <a:pt x="115514" y="85219"/>
                    <a:pt x="114663" y="86714"/>
                  </a:cubicBezTo>
                  <a:lnTo>
                    <a:pt x="112288" y="90885"/>
                  </a:lnTo>
                  <a:lnTo>
                    <a:pt x="111923" y="91525"/>
                  </a:lnTo>
                  <a:lnTo>
                    <a:pt x="109548" y="95696"/>
                  </a:lnTo>
                  <a:cubicBezTo>
                    <a:pt x="108697" y="97191"/>
                    <a:pt x="106812" y="97703"/>
                    <a:pt x="105338" y="96840"/>
                  </a:cubicBezTo>
                  <a:cubicBezTo>
                    <a:pt x="102159" y="94979"/>
                    <a:pt x="99148" y="93863"/>
                    <a:pt x="95724" y="92621"/>
                  </a:cubicBezTo>
                  <a:cubicBezTo>
                    <a:pt x="92690" y="96298"/>
                    <a:pt x="89066" y="99441"/>
                    <a:pt x="85035" y="101989"/>
                  </a:cubicBezTo>
                  <a:cubicBezTo>
                    <a:pt x="85642" y="105597"/>
                    <a:pt x="86204" y="108780"/>
                    <a:pt x="87452" y="112257"/>
                  </a:cubicBezTo>
                  <a:cubicBezTo>
                    <a:pt x="88034" y="113879"/>
                    <a:pt x="87209" y="115672"/>
                    <a:pt x="85610" y="116263"/>
                  </a:cubicBezTo>
                  <a:lnTo>
                    <a:pt x="81146" y="117910"/>
                  </a:lnTo>
                  <a:lnTo>
                    <a:pt x="80462" y="118163"/>
                  </a:lnTo>
                  <a:lnTo>
                    <a:pt x="75998" y="119810"/>
                  </a:lnTo>
                  <a:cubicBezTo>
                    <a:pt x="74398" y="120401"/>
                    <a:pt x="72630" y="119564"/>
                    <a:pt x="72047" y="117942"/>
                  </a:cubicBezTo>
                  <a:cubicBezTo>
                    <a:pt x="70827" y="114541"/>
                    <a:pt x="69281" y="111783"/>
                    <a:pt x="67508" y="108707"/>
                  </a:cubicBezTo>
                  <a:cubicBezTo>
                    <a:pt x="64986" y="109185"/>
                    <a:pt x="62388" y="109404"/>
                    <a:pt x="59740" y="109404"/>
                  </a:cubicBezTo>
                  <a:cubicBezTo>
                    <a:pt x="57395" y="109404"/>
                    <a:pt x="55089" y="109233"/>
                    <a:pt x="52843" y="108842"/>
                  </a:cubicBezTo>
                  <a:cubicBezTo>
                    <a:pt x="51110" y="111851"/>
                    <a:pt x="49598" y="114571"/>
                    <a:pt x="48399" y="117911"/>
                  </a:cubicBezTo>
                  <a:cubicBezTo>
                    <a:pt x="47817" y="119533"/>
                    <a:pt x="46048" y="120369"/>
                    <a:pt x="44449" y="119779"/>
                  </a:cubicBezTo>
                  <a:lnTo>
                    <a:pt x="39985" y="118131"/>
                  </a:lnTo>
                  <a:lnTo>
                    <a:pt x="39301" y="117879"/>
                  </a:lnTo>
                  <a:lnTo>
                    <a:pt x="34837" y="116231"/>
                  </a:lnTo>
                  <a:cubicBezTo>
                    <a:pt x="33238" y="115641"/>
                    <a:pt x="32413" y="113848"/>
                    <a:pt x="32995" y="112226"/>
                  </a:cubicBezTo>
                  <a:cubicBezTo>
                    <a:pt x="34177" y="108932"/>
                    <a:pt x="34744" y="105903"/>
                    <a:pt x="35315" y="102525"/>
                  </a:cubicBezTo>
                  <a:cubicBezTo>
                    <a:pt x="31121" y="100000"/>
                    <a:pt x="27346" y="96839"/>
                    <a:pt x="24186" y="93111"/>
                  </a:cubicBezTo>
                  <a:cubicBezTo>
                    <a:pt x="20709" y="94372"/>
                    <a:pt x="17664" y="95492"/>
                    <a:pt x="14446" y="97376"/>
                  </a:cubicBezTo>
                  <a:cubicBezTo>
                    <a:pt x="12971" y="98239"/>
                    <a:pt x="11086" y="97727"/>
                    <a:pt x="10235" y="96232"/>
                  </a:cubicBezTo>
                  <a:lnTo>
                    <a:pt x="7860" y="92060"/>
                  </a:lnTo>
                  <a:lnTo>
                    <a:pt x="7496" y="91421"/>
                  </a:lnTo>
                  <a:lnTo>
                    <a:pt x="5121" y="87250"/>
                  </a:lnTo>
                  <a:cubicBezTo>
                    <a:pt x="4270" y="85755"/>
                    <a:pt x="4775" y="83843"/>
                    <a:pt x="6249" y="82980"/>
                  </a:cubicBezTo>
                  <a:cubicBezTo>
                    <a:pt x="9438" y="81114"/>
                    <a:pt x="11901" y="79021"/>
                    <a:pt x="14684" y="76626"/>
                  </a:cubicBezTo>
                  <a:cubicBezTo>
                    <a:pt x="13059" y="72092"/>
                    <a:pt x="12172" y="67221"/>
                    <a:pt x="12139" y="62154"/>
                  </a:cubicBezTo>
                  <a:cubicBezTo>
                    <a:pt x="8910" y="60944"/>
                    <a:pt x="6003" y="59904"/>
                    <a:pt x="2547" y="59286"/>
                  </a:cubicBezTo>
                  <a:cubicBezTo>
                    <a:pt x="871" y="58987"/>
                    <a:pt x="-248" y="57366"/>
                    <a:pt x="47" y="55666"/>
                  </a:cubicBezTo>
                  <a:lnTo>
                    <a:pt x="872" y="50922"/>
                  </a:lnTo>
                  <a:lnTo>
                    <a:pt x="998" y="50195"/>
                  </a:lnTo>
                  <a:lnTo>
                    <a:pt x="1823" y="45451"/>
                  </a:lnTo>
                  <a:cubicBezTo>
                    <a:pt x="2119" y="43752"/>
                    <a:pt x="3717" y="42617"/>
                    <a:pt x="5393" y="42916"/>
                  </a:cubicBezTo>
                  <a:cubicBezTo>
                    <a:pt x="8830" y="43531"/>
                    <a:pt x="11896" y="43565"/>
                    <a:pt x="15314" y="43548"/>
                  </a:cubicBezTo>
                  <a:cubicBezTo>
                    <a:pt x="17069" y="38935"/>
                    <a:pt x="19504" y="34665"/>
                    <a:pt x="22511" y="30877"/>
                  </a:cubicBezTo>
                  <a:cubicBezTo>
                    <a:pt x="20727" y="27704"/>
                    <a:pt x="19127" y="24912"/>
                    <a:pt x="16786" y="22083"/>
                  </a:cubicBezTo>
                  <a:cubicBezTo>
                    <a:pt x="15692" y="20761"/>
                    <a:pt x="15862" y="18789"/>
                    <a:pt x="17166" y="17680"/>
                  </a:cubicBezTo>
                  <a:lnTo>
                    <a:pt x="20804" y="14584"/>
                  </a:lnTo>
                  <a:lnTo>
                    <a:pt x="21362" y="14109"/>
                  </a:lnTo>
                  <a:lnTo>
                    <a:pt x="25001" y="11013"/>
                  </a:lnTo>
                  <a:cubicBezTo>
                    <a:pt x="25653" y="10458"/>
                    <a:pt x="26465" y="10224"/>
                    <a:pt x="27251" y="10294"/>
                  </a:cubicBezTo>
                  <a:cubicBezTo>
                    <a:pt x="28037" y="10363"/>
                    <a:pt x="28796" y="10737"/>
                    <a:pt x="29343" y="11398"/>
                  </a:cubicBezTo>
                  <a:cubicBezTo>
                    <a:pt x="31698" y="14243"/>
                    <a:pt x="34145" y="16333"/>
                    <a:pt x="36936" y="18681"/>
                  </a:cubicBezTo>
                  <a:cubicBezTo>
                    <a:pt x="41010" y="16346"/>
                    <a:pt x="45470" y="14641"/>
                    <a:pt x="50210" y="13751"/>
                  </a:cubicBezTo>
                  <a:cubicBezTo>
                    <a:pt x="50867" y="10092"/>
                    <a:pt x="51427" y="6872"/>
                    <a:pt x="51427" y="3125"/>
                  </a:cubicBezTo>
                  <a:cubicBezTo>
                    <a:pt x="51427" y="1399"/>
                    <a:pt x="52807" y="0"/>
                    <a:pt x="54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endPara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5694296" y="3592868"/>
              <a:ext cx="1532364" cy="1099200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808080">
                  <a:alpha val="34117"/>
                </a:srgbClr>
              </a:outerShdw>
            </a:effectLst>
          </p:spPr>
          <p:txBody>
            <a:bodyPr spcFirstLastPara="1" wrap="square" lIns="320025" tIns="118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"/>
                <a:buFont typeface="Calibri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 rot="5400000">
              <a:off x="6287015" y="3799066"/>
              <a:ext cx="320100" cy="13807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64" y="12890"/>
                  </a:moveTo>
                  <a:lnTo>
                    <a:pt x="112335" y="12890"/>
                  </a:lnTo>
                  <a:lnTo>
                    <a:pt x="112335" y="3984"/>
                  </a:lnTo>
                  <a:lnTo>
                    <a:pt x="7664" y="3984"/>
                  </a:lnTo>
                  <a:close/>
                  <a:moveTo>
                    <a:pt x="7664" y="25781"/>
                  </a:moveTo>
                  <a:lnTo>
                    <a:pt x="112335" y="25781"/>
                  </a:lnTo>
                  <a:lnTo>
                    <a:pt x="112335" y="16874"/>
                  </a:lnTo>
                  <a:lnTo>
                    <a:pt x="7664" y="16874"/>
                  </a:lnTo>
                  <a:close/>
                  <a:moveTo>
                    <a:pt x="7664" y="38671"/>
                  </a:moveTo>
                  <a:lnTo>
                    <a:pt x="112335" y="38671"/>
                  </a:lnTo>
                  <a:lnTo>
                    <a:pt x="112335" y="29765"/>
                  </a:lnTo>
                  <a:lnTo>
                    <a:pt x="7664" y="29765"/>
                  </a:lnTo>
                  <a:close/>
                  <a:moveTo>
                    <a:pt x="7664" y="51562"/>
                  </a:moveTo>
                  <a:lnTo>
                    <a:pt x="112335" y="51562"/>
                  </a:lnTo>
                  <a:lnTo>
                    <a:pt x="112335" y="42656"/>
                  </a:lnTo>
                  <a:lnTo>
                    <a:pt x="7664" y="42656"/>
                  </a:lnTo>
                  <a:close/>
                  <a:moveTo>
                    <a:pt x="7664" y="64452"/>
                  </a:moveTo>
                  <a:lnTo>
                    <a:pt x="112335" y="64452"/>
                  </a:lnTo>
                  <a:lnTo>
                    <a:pt x="112335" y="55546"/>
                  </a:lnTo>
                  <a:lnTo>
                    <a:pt x="7664" y="55546"/>
                  </a:lnTo>
                  <a:close/>
                  <a:moveTo>
                    <a:pt x="7664" y="77343"/>
                  </a:moveTo>
                  <a:lnTo>
                    <a:pt x="112335" y="77343"/>
                  </a:lnTo>
                  <a:lnTo>
                    <a:pt x="112335" y="68437"/>
                  </a:lnTo>
                  <a:lnTo>
                    <a:pt x="7664" y="68437"/>
                  </a:lnTo>
                  <a:close/>
                  <a:moveTo>
                    <a:pt x="7664" y="90234"/>
                  </a:moveTo>
                  <a:lnTo>
                    <a:pt x="112335" y="90234"/>
                  </a:lnTo>
                  <a:lnTo>
                    <a:pt x="112335" y="81328"/>
                  </a:lnTo>
                  <a:lnTo>
                    <a:pt x="7664" y="81328"/>
                  </a:lnTo>
                  <a:close/>
                  <a:moveTo>
                    <a:pt x="7664" y="103124"/>
                  </a:moveTo>
                  <a:lnTo>
                    <a:pt x="112335" y="103124"/>
                  </a:lnTo>
                  <a:lnTo>
                    <a:pt x="112335" y="94218"/>
                  </a:lnTo>
                  <a:lnTo>
                    <a:pt x="7664" y="94218"/>
                  </a:lnTo>
                  <a:close/>
                  <a:moveTo>
                    <a:pt x="7664" y="116015"/>
                  </a:moveTo>
                  <a:lnTo>
                    <a:pt x="112335" y="116015"/>
                  </a:lnTo>
                  <a:lnTo>
                    <a:pt x="112335" y="107109"/>
                  </a:lnTo>
                  <a:lnTo>
                    <a:pt x="7664" y="107109"/>
                  </a:lnTo>
                  <a:close/>
                  <a:moveTo>
                    <a:pt x="0" y="119999"/>
                  </a:moveTo>
                  <a:lnTo>
                    <a:pt x="0" y="0"/>
                  </a:lnTo>
                  <a:lnTo>
                    <a:pt x="1916" y="0"/>
                  </a:lnTo>
                  <a:lnTo>
                    <a:pt x="7664" y="0"/>
                  </a:lnTo>
                  <a:lnTo>
                    <a:pt x="112335" y="0"/>
                  </a:lnTo>
                  <a:lnTo>
                    <a:pt x="114251" y="0"/>
                  </a:lnTo>
                  <a:lnTo>
                    <a:pt x="120000" y="0"/>
                  </a:lnTo>
                  <a:lnTo>
                    <a:pt x="120000" y="119999"/>
                  </a:lnTo>
                  <a:lnTo>
                    <a:pt x="114251" y="119999"/>
                  </a:lnTo>
                  <a:lnTo>
                    <a:pt x="114251" y="120000"/>
                  </a:lnTo>
                  <a:lnTo>
                    <a:pt x="1916" y="120000"/>
                  </a:lnTo>
                  <a:lnTo>
                    <a:pt x="1916" y="119999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6874736" y="4371082"/>
              <a:ext cx="178097" cy="226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999" y="58970"/>
                  </a:moveTo>
                  <a:cubicBezTo>
                    <a:pt x="51715" y="58970"/>
                    <a:pt x="44999" y="64227"/>
                    <a:pt x="44999" y="70713"/>
                  </a:cubicBezTo>
                  <a:cubicBezTo>
                    <a:pt x="44999" y="75921"/>
                    <a:pt x="49328" y="80336"/>
                    <a:pt x="55384" y="81728"/>
                  </a:cubicBezTo>
                  <a:lnTo>
                    <a:pt x="55384" y="104696"/>
                  </a:lnTo>
                  <a:cubicBezTo>
                    <a:pt x="55384" y="106691"/>
                    <a:pt x="57450" y="108309"/>
                    <a:pt x="59999" y="108309"/>
                  </a:cubicBezTo>
                  <a:cubicBezTo>
                    <a:pt x="62548" y="108309"/>
                    <a:pt x="64615" y="106691"/>
                    <a:pt x="64615" y="104696"/>
                  </a:cubicBezTo>
                  <a:lnTo>
                    <a:pt x="64615" y="81728"/>
                  </a:lnTo>
                  <a:cubicBezTo>
                    <a:pt x="70671" y="80336"/>
                    <a:pt x="75000" y="75921"/>
                    <a:pt x="75000" y="70713"/>
                  </a:cubicBezTo>
                  <a:cubicBezTo>
                    <a:pt x="75000" y="64227"/>
                    <a:pt x="68284" y="58970"/>
                    <a:pt x="59999" y="58970"/>
                  </a:cubicBezTo>
                  <a:close/>
                  <a:moveTo>
                    <a:pt x="59999" y="16169"/>
                  </a:moveTo>
                  <a:cubicBezTo>
                    <a:pt x="47455" y="16169"/>
                    <a:pt x="37286" y="24130"/>
                    <a:pt x="37286" y="33951"/>
                  </a:cubicBezTo>
                  <a:lnTo>
                    <a:pt x="37286" y="33952"/>
                  </a:lnTo>
                  <a:lnTo>
                    <a:pt x="37255" y="33952"/>
                  </a:lnTo>
                  <a:lnTo>
                    <a:pt x="37255" y="51044"/>
                  </a:lnTo>
                  <a:lnTo>
                    <a:pt x="82744" y="51044"/>
                  </a:lnTo>
                  <a:lnTo>
                    <a:pt x="82744" y="33952"/>
                  </a:lnTo>
                  <a:lnTo>
                    <a:pt x="82712" y="33952"/>
                  </a:lnTo>
                  <a:cubicBezTo>
                    <a:pt x="82712" y="33951"/>
                    <a:pt x="82712" y="33951"/>
                    <a:pt x="82712" y="33951"/>
                  </a:cubicBezTo>
                  <a:cubicBezTo>
                    <a:pt x="82712" y="24130"/>
                    <a:pt x="72543" y="16169"/>
                    <a:pt x="59999" y="16169"/>
                  </a:cubicBezTo>
                  <a:close/>
                  <a:moveTo>
                    <a:pt x="60000" y="0"/>
                  </a:moveTo>
                  <a:cubicBezTo>
                    <a:pt x="83180" y="0"/>
                    <a:pt x="101972" y="14712"/>
                    <a:pt x="101972" y="32860"/>
                  </a:cubicBezTo>
                  <a:lnTo>
                    <a:pt x="101972" y="32860"/>
                  </a:lnTo>
                  <a:lnTo>
                    <a:pt x="101972" y="51044"/>
                  </a:lnTo>
                  <a:lnTo>
                    <a:pt x="105320" y="51044"/>
                  </a:lnTo>
                  <a:cubicBezTo>
                    <a:pt x="113427" y="51044"/>
                    <a:pt x="120000" y="56189"/>
                    <a:pt x="120000" y="62537"/>
                  </a:cubicBezTo>
                  <a:lnTo>
                    <a:pt x="120000" y="108507"/>
                  </a:lnTo>
                  <a:cubicBezTo>
                    <a:pt x="120000" y="114854"/>
                    <a:pt x="113427" y="120000"/>
                    <a:pt x="105320" y="120000"/>
                  </a:cubicBezTo>
                  <a:lnTo>
                    <a:pt x="14679" y="120000"/>
                  </a:lnTo>
                  <a:cubicBezTo>
                    <a:pt x="6572" y="120000"/>
                    <a:pt x="0" y="114854"/>
                    <a:pt x="0" y="108507"/>
                  </a:cubicBezTo>
                  <a:lnTo>
                    <a:pt x="0" y="62537"/>
                  </a:lnTo>
                  <a:cubicBezTo>
                    <a:pt x="0" y="56189"/>
                    <a:pt x="6572" y="51044"/>
                    <a:pt x="14679" y="51044"/>
                  </a:cubicBezTo>
                  <a:lnTo>
                    <a:pt x="18027" y="51044"/>
                  </a:lnTo>
                  <a:lnTo>
                    <a:pt x="18027" y="32860"/>
                  </a:lnTo>
                  <a:cubicBezTo>
                    <a:pt x="18027" y="14712"/>
                    <a:pt x="36819" y="0"/>
                    <a:pt x="60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Shape 342"/>
            <p:cNvSpPr/>
            <p:nvPr/>
          </p:nvSpPr>
          <p:spPr>
            <a:xfrm>
              <a:off x="6278280" y="3936014"/>
              <a:ext cx="665380" cy="2286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rgbClr val="FFF7EF"/>
                  </a:solidFill>
                  <a:latin typeface="Calibri"/>
                  <a:ea typeface="Calibri"/>
                  <a:cs typeface="Calibri"/>
                  <a:sym typeface="Calibri"/>
                </a:rPr>
                <a:t>Rep</a:t>
              </a:r>
              <a:endParaRPr dirty="0">
                <a:solidFill>
                  <a:srgbClr val="FFF7EF"/>
                </a:solidFill>
              </a:endParaRPr>
            </a:p>
          </p:txBody>
        </p:sp>
        <p:grpSp>
          <p:nvGrpSpPr>
            <p:cNvPr id="344" name="Shape 344"/>
            <p:cNvGrpSpPr/>
            <p:nvPr/>
          </p:nvGrpSpPr>
          <p:grpSpPr>
            <a:xfrm>
              <a:off x="5931080" y="4359526"/>
              <a:ext cx="679890" cy="307800"/>
              <a:chOff x="5588669" y="3459282"/>
              <a:chExt cx="679890" cy="307800"/>
            </a:xfrm>
          </p:grpSpPr>
          <p:sp>
            <p:nvSpPr>
              <p:cNvPr id="345" name="Shape 345"/>
              <p:cNvSpPr/>
              <p:nvPr/>
            </p:nvSpPr>
            <p:spPr>
              <a:xfrm>
                <a:off x="5824996" y="3469012"/>
                <a:ext cx="201300" cy="245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5369" y="74149"/>
                    </a:moveTo>
                    <a:lnTo>
                      <a:pt x="110194" y="74149"/>
                    </a:lnTo>
                    <a:lnTo>
                      <a:pt x="110194" y="120000"/>
                    </a:lnTo>
                    <a:lnTo>
                      <a:pt x="65369" y="120000"/>
                    </a:lnTo>
                    <a:close/>
                    <a:moveTo>
                      <a:pt x="8871" y="74149"/>
                    </a:moveTo>
                    <a:lnTo>
                      <a:pt x="53696" y="74149"/>
                    </a:lnTo>
                    <a:lnTo>
                      <a:pt x="53696" y="120000"/>
                    </a:lnTo>
                    <a:lnTo>
                      <a:pt x="8871" y="120000"/>
                    </a:lnTo>
                    <a:close/>
                    <a:moveTo>
                      <a:pt x="33612" y="8887"/>
                    </a:moveTo>
                    <a:cubicBezTo>
                      <a:pt x="30538" y="8586"/>
                      <a:pt x="27521" y="9589"/>
                      <a:pt x="24915" y="12428"/>
                    </a:cubicBezTo>
                    <a:cubicBezTo>
                      <a:pt x="16155" y="22598"/>
                      <a:pt x="30550" y="30943"/>
                      <a:pt x="46484" y="32301"/>
                    </a:cubicBezTo>
                    <a:cubicBezTo>
                      <a:pt x="48761" y="32495"/>
                      <a:pt x="51068" y="32546"/>
                      <a:pt x="53345" y="32440"/>
                    </a:cubicBezTo>
                    <a:cubicBezTo>
                      <a:pt x="52577" y="22430"/>
                      <a:pt x="42834" y="9791"/>
                      <a:pt x="33612" y="8887"/>
                    </a:cubicBezTo>
                    <a:close/>
                    <a:moveTo>
                      <a:pt x="86387" y="8887"/>
                    </a:moveTo>
                    <a:cubicBezTo>
                      <a:pt x="77165" y="9790"/>
                      <a:pt x="67422" y="22430"/>
                      <a:pt x="66655" y="32440"/>
                    </a:cubicBezTo>
                    <a:cubicBezTo>
                      <a:pt x="68931" y="32546"/>
                      <a:pt x="71238" y="32495"/>
                      <a:pt x="73515" y="32301"/>
                    </a:cubicBezTo>
                    <a:cubicBezTo>
                      <a:pt x="89449" y="30943"/>
                      <a:pt x="103844" y="22598"/>
                      <a:pt x="95085" y="12428"/>
                    </a:cubicBezTo>
                    <a:cubicBezTo>
                      <a:pt x="92478" y="9589"/>
                      <a:pt x="89461" y="8586"/>
                      <a:pt x="86387" y="8887"/>
                    </a:cubicBezTo>
                    <a:close/>
                    <a:moveTo>
                      <a:pt x="87956" y="87"/>
                    </a:moveTo>
                    <a:cubicBezTo>
                      <a:pt x="93292" y="-433"/>
                      <a:pt x="98532" y="1339"/>
                      <a:pt x="103067" y="6340"/>
                    </a:cubicBezTo>
                    <a:cubicBezTo>
                      <a:pt x="118006" y="23896"/>
                      <a:pt x="94328" y="38301"/>
                      <a:pt x="67322" y="40899"/>
                    </a:cubicBezTo>
                    <a:lnTo>
                      <a:pt x="113917" y="40899"/>
                    </a:lnTo>
                    <a:cubicBezTo>
                      <a:pt x="117276" y="40899"/>
                      <a:pt x="120000" y="44068"/>
                      <a:pt x="120000" y="47976"/>
                    </a:cubicBezTo>
                    <a:lnTo>
                      <a:pt x="120000" y="64804"/>
                    </a:lnTo>
                    <a:lnTo>
                      <a:pt x="66303" y="64804"/>
                    </a:lnTo>
                    <a:lnTo>
                      <a:pt x="66303" y="41103"/>
                    </a:lnTo>
                    <a:lnTo>
                      <a:pt x="66150" y="41133"/>
                    </a:lnTo>
                    <a:lnTo>
                      <a:pt x="66215" y="41448"/>
                    </a:lnTo>
                    <a:cubicBezTo>
                      <a:pt x="64149" y="41549"/>
                      <a:pt x="62069" y="41575"/>
                      <a:pt x="59995" y="41331"/>
                    </a:cubicBezTo>
                    <a:cubicBezTo>
                      <a:pt x="57924" y="41575"/>
                      <a:pt x="55847" y="41549"/>
                      <a:pt x="53785" y="41448"/>
                    </a:cubicBezTo>
                    <a:lnTo>
                      <a:pt x="53867" y="41137"/>
                    </a:lnTo>
                    <a:lnTo>
                      <a:pt x="53696" y="41103"/>
                    </a:lnTo>
                    <a:lnTo>
                      <a:pt x="53696" y="64804"/>
                    </a:lnTo>
                    <a:lnTo>
                      <a:pt x="0" y="64804"/>
                    </a:lnTo>
                    <a:lnTo>
                      <a:pt x="0" y="47976"/>
                    </a:lnTo>
                    <a:cubicBezTo>
                      <a:pt x="0" y="44068"/>
                      <a:pt x="2723" y="40899"/>
                      <a:pt x="6082" y="40899"/>
                    </a:cubicBezTo>
                    <a:lnTo>
                      <a:pt x="52677" y="40899"/>
                    </a:lnTo>
                    <a:cubicBezTo>
                      <a:pt x="25670" y="38301"/>
                      <a:pt x="1993" y="23896"/>
                      <a:pt x="16932" y="6340"/>
                    </a:cubicBezTo>
                    <a:cubicBezTo>
                      <a:pt x="30506" y="-8625"/>
                      <a:pt x="50389" y="5319"/>
                      <a:pt x="60254" y="23127"/>
                    </a:cubicBezTo>
                    <a:cubicBezTo>
                      <a:pt x="66431" y="11157"/>
                      <a:pt x="77382" y="1117"/>
                      <a:pt x="87956" y="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Shape 346"/>
              <p:cNvSpPr txBox="1"/>
              <p:nvPr/>
            </p:nvSpPr>
            <p:spPr>
              <a:xfrm>
                <a:off x="5588669" y="3459282"/>
                <a:ext cx="288899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/>
              </a:p>
            </p:txBody>
          </p:sp>
          <p:sp>
            <p:nvSpPr>
              <p:cNvPr id="347" name="Shape 347"/>
              <p:cNvSpPr txBox="1"/>
              <p:nvPr/>
            </p:nvSpPr>
            <p:spPr>
              <a:xfrm>
                <a:off x="5979660" y="3459282"/>
                <a:ext cx="288899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=</a:t>
                </a:r>
                <a:endParaRPr/>
              </a:p>
            </p:txBody>
          </p:sp>
        </p:grpSp>
        <p:sp>
          <p:nvSpPr>
            <p:cNvPr id="348" name="Shape 348"/>
            <p:cNvSpPr/>
            <p:nvPr/>
          </p:nvSpPr>
          <p:spPr>
            <a:xfrm>
              <a:off x="5806879" y="4416057"/>
              <a:ext cx="170099" cy="192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3813"/>
                  </a:moveTo>
                  <a:lnTo>
                    <a:pt x="56402" y="62407"/>
                  </a:lnTo>
                  <a:lnTo>
                    <a:pt x="56688" y="120000"/>
                  </a:lnTo>
                  <a:lnTo>
                    <a:pt x="285" y="91405"/>
                  </a:lnTo>
                  <a:close/>
                  <a:moveTo>
                    <a:pt x="120000" y="32982"/>
                  </a:moveTo>
                  <a:lnTo>
                    <a:pt x="119714" y="90574"/>
                  </a:lnTo>
                  <a:lnTo>
                    <a:pt x="63311" y="119168"/>
                  </a:lnTo>
                  <a:lnTo>
                    <a:pt x="63597" y="61576"/>
                  </a:lnTo>
                  <a:close/>
                  <a:moveTo>
                    <a:pt x="59874" y="0"/>
                  </a:moveTo>
                  <a:lnTo>
                    <a:pt x="116151" y="28787"/>
                  </a:lnTo>
                  <a:lnTo>
                    <a:pt x="59874" y="57575"/>
                  </a:lnTo>
                  <a:lnTo>
                    <a:pt x="3596" y="287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Shape 349"/>
            <p:cNvSpPr/>
            <p:nvPr/>
          </p:nvSpPr>
          <p:spPr>
            <a:xfrm rot="-2700000">
              <a:off x="6571773" y="4461673"/>
              <a:ext cx="153158" cy="153158"/>
            </a:xfrm>
            <a:prstGeom prst="teardrop">
              <a:avLst>
                <a:gd name="adj" fmla="val 14957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Shape 350"/>
            <p:cNvSpPr/>
            <p:nvPr/>
          </p:nvSpPr>
          <p:spPr>
            <a:xfrm rot="-2700000">
              <a:off x="4242839" y="4447998"/>
              <a:ext cx="153158" cy="153158"/>
            </a:xfrm>
            <a:prstGeom prst="teardrop">
              <a:avLst>
                <a:gd name="adj" fmla="val 14957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7E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6540034" y="3275418"/>
              <a:ext cx="688499" cy="272699"/>
            </a:xfrm>
            <a:prstGeom prst="roundRect">
              <a:avLst>
                <a:gd name="adj" fmla="val 9038"/>
              </a:avLst>
            </a:prstGeom>
            <a:solidFill>
              <a:srgbClr val="33928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BBS</a:t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627956" y="3337089"/>
              <a:ext cx="159900" cy="15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7932"/>
                  </a:moveTo>
                  <a:cubicBezTo>
                    <a:pt x="0" y="77010"/>
                    <a:pt x="26863" y="84369"/>
                    <a:pt x="60000" y="84369"/>
                  </a:cubicBezTo>
                  <a:cubicBezTo>
                    <a:pt x="93137" y="84369"/>
                    <a:pt x="120000" y="77010"/>
                    <a:pt x="120000" y="67932"/>
                  </a:cubicBezTo>
                  <a:lnTo>
                    <a:pt x="120000" y="103563"/>
                  </a:lnTo>
                  <a:lnTo>
                    <a:pt x="120000" y="103665"/>
                  </a:lnTo>
                  <a:lnTo>
                    <a:pt x="119962" y="103665"/>
                  </a:lnTo>
                  <a:cubicBezTo>
                    <a:pt x="119797" y="112696"/>
                    <a:pt x="93011" y="120000"/>
                    <a:pt x="60000" y="120000"/>
                  </a:cubicBezTo>
                  <a:cubicBezTo>
                    <a:pt x="26988" y="120000"/>
                    <a:pt x="203" y="112696"/>
                    <a:pt x="37" y="103665"/>
                  </a:cubicBezTo>
                  <a:lnTo>
                    <a:pt x="0" y="103665"/>
                  </a:lnTo>
                  <a:lnTo>
                    <a:pt x="0" y="103563"/>
                  </a:lnTo>
                  <a:close/>
                  <a:moveTo>
                    <a:pt x="0" y="22813"/>
                  </a:moveTo>
                  <a:cubicBezTo>
                    <a:pt x="0" y="31890"/>
                    <a:pt x="26863" y="39249"/>
                    <a:pt x="60000" y="39249"/>
                  </a:cubicBezTo>
                  <a:cubicBezTo>
                    <a:pt x="93137" y="39249"/>
                    <a:pt x="120000" y="31890"/>
                    <a:pt x="120000" y="22813"/>
                  </a:cubicBezTo>
                  <a:lnTo>
                    <a:pt x="120000" y="58444"/>
                  </a:lnTo>
                  <a:lnTo>
                    <a:pt x="120000" y="58546"/>
                  </a:lnTo>
                  <a:lnTo>
                    <a:pt x="119962" y="58546"/>
                  </a:lnTo>
                  <a:cubicBezTo>
                    <a:pt x="119797" y="67577"/>
                    <a:pt x="93011" y="74880"/>
                    <a:pt x="60000" y="74880"/>
                  </a:cubicBezTo>
                  <a:cubicBezTo>
                    <a:pt x="26988" y="74880"/>
                    <a:pt x="203" y="67577"/>
                    <a:pt x="37" y="58546"/>
                  </a:cubicBezTo>
                  <a:lnTo>
                    <a:pt x="0" y="58546"/>
                  </a:lnTo>
                  <a:lnTo>
                    <a:pt x="0" y="58444"/>
                  </a:lnTo>
                  <a:close/>
                  <a:moveTo>
                    <a:pt x="59999" y="0"/>
                  </a:moveTo>
                  <a:cubicBezTo>
                    <a:pt x="91314" y="0"/>
                    <a:pt x="116699" y="6954"/>
                    <a:pt x="116699" y="15532"/>
                  </a:cubicBezTo>
                  <a:cubicBezTo>
                    <a:pt x="116699" y="24110"/>
                    <a:pt x="91314" y="31064"/>
                    <a:pt x="59999" y="31064"/>
                  </a:cubicBezTo>
                  <a:cubicBezTo>
                    <a:pt x="28685" y="31064"/>
                    <a:pt x="3300" y="24110"/>
                    <a:pt x="3300" y="15532"/>
                  </a:cubicBezTo>
                  <a:cubicBezTo>
                    <a:pt x="3300" y="6954"/>
                    <a:pt x="28685" y="0"/>
                    <a:pt x="59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endParaRPr sz="4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5054336" y="3275418"/>
              <a:ext cx="1158000" cy="272699"/>
            </a:xfrm>
            <a:prstGeom prst="roundRect">
              <a:avLst>
                <a:gd name="adj" fmla="val 9038"/>
              </a:avLst>
            </a:prstGeom>
            <a:solidFill>
              <a:srgbClr val="33928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3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Auctioneer</a:t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5084795" y="3312810"/>
              <a:ext cx="217499" cy="213899"/>
            </a:xfrm>
            <a:prstGeom prst="quadArrow">
              <a:avLst>
                <a:gd name="adj1" fmla="val 22500"/>
                <a:gd name="adj2" fmla="val 22500"/>
                <a:gd name="adj3" fmla="val 2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5785002" y="3723990"/>
              <a:ext cx="192000" cy="18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35630"/>
                  </a:moveTo>
                  <a:cubicBezTo>
                    <a:pt x="46279" y="35630"/>
                    <a:pt x="35156" y="46908"/>
                    <a:pt x="35156" y="60821"/>
                  </a:cubicBezTo>
                  <a:cubicBezTo>
                    <a:pt x="35156" y="74734"/>
                    <a:pt x="46279" y="86012"/>
                    <a:pt x="60000" y="86012"/>
                  </a:cubicBezTo>
                  <a:cubicBezTo>
                    <a:pt x="73720" y="86012"/>
                    <a:pt x="84843" y="74734"/>
                    <a:pt x="84843" y="60821"/>
                  </a:cubicBezTo>
                  <a:cubicBezTo>
                    <a:pt x="84843" y="46908"/>
                    <a:pt x="73720" y="35630"/>
                    <a:pt x="60000" y="35630"/>
                  </a:cubicBezTo>
                  <a:close/>
                  <a:moveTo>
                    <a:pt x="54509" y="0"/>
                  </a:moveTo>
                  <a:lnTo>
                    <a:pt x="59259" y="0"/>
                  </a:lnTo>
                  <a:lnTo>
                    <a:pt x="59987" y="0"/>
                  </a:lnTo>
                  <a:lnTo>
                    <a:pt x="64738" y="0"/>
                  </a:lnTo>
                  <a:cubicBezTo>
                    <a:pt x="66440" y="0"/>
                    <a:pt x="67820" y="1399"/>
                    <a:pt x="67820" y="3125"/>
                  </a:cubicBezTo>
                  <a:cubicBezTo>
                    <a:pt x="67820" y="6825"/>
                    <a:pt x="68365" y="10011"/>
                    <a:pt x="69012" y="13612"/>
                  </a:cubicBezTo>
                  <a:cubicBezTo>
                    <a:pt x="73686" y="14542"/>
                    <a:pt x="78115" y="16166"/>
                    <a:pt x="82122" y="18502"/>
                  </a:cubicBezTo>
                  <a:cubicBezTo>
                    <a:pt x="84996" y="16084"/>
                    <a:pt x="87504" y="13963"/>
                    <a:pt x="89914" y="11050"/>
                  </a:cubicBezTo>
                  <a:cubicBezTo>
                    <a:pt x="91009" y="9728"/>
                    <a:pt x="92953" y="9555"/>
                    <a:pt x="94257" y="10665"/>
                  </a:cubicBezTo>
                  <a:lnTo>
                    <a:pt x="97895" y="13761"/>
                  </a:lnTo>
                  <a:lnTo>
                    <a:pt x="98453" y="14236"/>
                  </a:lnTo>
                  <a:lnTo>
                    <a:pt x="102092" y="17332"/>
                  </a:lnTo>
                  <a:cubicBezTo>
                    <a:pt x="103396" y="18441"/>
                    <a:pt x="103566" y="20412"/>
                    <a:pt x="102472" y="21735"/>
                  </a:cubicBezTo>
                  <a:cubicBezTo>
                    <a:pt x="100120" y="24577"/>
                    <a:pt x="98517" y="27380"/>
                    <a:pt x="96723" y="30571"/>
                  </a:cubicBezTo>
                  <a:cubicBezTo>
                    <a:pt x="99680" y="34226"/>
                    <a:pt x="102110" y="38333"/>
                    <a:pt x="103790" y="42821"/>
                  </a:cubicBezTo>
                  <a:cubicBezTo>
                    <a:pt x="107575" y="42842"/>
                    <a:pt x="110872" y="42859"/>
                    <a:pt x="114606" y="42192"/>
                  </a:cubicBezTo>
                  <a:cubicBezTo>
                    <a:pt x="116282" y="41892"/>
                    <a:pt x="117880" y="43027"/>
                    <a:pt x="118176" y="44727"/>
                  </a:cubicBezTo>
                  <a:lnTo>
                    <a:pt x="119001" y="49470"/>
                  </a:lnTo>
                  <a:lnTo>
                    <a:pt x="119127" y="50198"/>
                  </a:lnTo>
                  <a:lnTo>
                    <a:pt x="119952" y="54941"/>
                  </a:lnTo>
                  <a:cubicBezTo>
                    <a:pt x="120248" y="56641"/>
                    <a:pt x="119128" y="58262"/>
                    <a:pt x="117452" y="58562"/>
                  </a:cubicBezTo>
                  <a:cubicBezTo>
                    <a:pt x="113831" y="59209"/>
                    <a:pt x="110814" y="60319"/>
                    <a:pt x="107397" y="61602"/>
                  </a:cubicBezTo>
                  <a:cubicBezTo>
                    <a:pt x="107350" y="66635"/>
                    <a:pt x="106543" y="71483"/>
                    <a:pt x="105001" y="76006"/>
                  </a:cubicBezTo>
                  <a:cubicBezTo>
                    <a:pt x="107825" y="78436"/>
                    <a:pt x="110309" y="80556"/>
                    <a:pt x="113535" y="82445"/>
                  </a:cubicBezTo>
                  <a:cubicBezTo>
                    <a:pt x="115009" y="83308"/>
                    <a:pt x="115514" y="85219"/>
                    <a:pt x="114663" y="86714"/>
                  </a:cubicBezTo>
                  <a:lnTo>
                    <a:pt x="112288" y="90885"/>
                  </a:lnTo>
                  <a:lnTo>
                    <a:pt x="111923" y="91525"/>
                  </a:lnTo>
                  <a:lnTo>
                    <a:pt x="109548" y="95696"/>
                  </a:lnTo>
                  <a:cubicBezTo>
                    <a:pt x="108697" y="97191"/>
                    <a:pt x="106812" y="97703"/>
                    <a:pt x="105338" y="96840"/>
                  </a:cubicBezTo>
                  <a:cubicBezTo>
                    <a:pt x="102159" y="94979"/>
                    <a:pt x="99148" y="93863"/>
                    <a:pt x="95724" y="92621"/>
                  </a:cubicBezTo>
                  <a:cubicBezTo>
                    <a:pt x="92690" y="96298"/>
                    <a:pt x="89066" y="99441"/>
                    <a:pt x="85035" y="101989"/>
                  </a:cubicBezTo>
                  <a:cubicBezTo>
                    <a:pt x="85642" y="105597"/>
                    <a:pt x="86204" y="108780"/>
                    <a:pt x="87452" y="112257"/>
                  </a:cubicBezTo>
                  <a:cubicBezTo>
                    <a:pt x="88034" y="113879"/>
                    <a:pt x="87209" y="115672"/>
                    <a:pt x="85610" y="116263"/>
                  </a:cubicBezTo>
                  <a:lnTo>
                    <a:pt x="81146" y="117910"/>
                  </a:lnTo>
                  <a:lnTo>
                    <a:pt x="80462" y="118163"/>
                  </a:lnTo>
                  <a:lnTo>
                    <a:pt x="75998" y="119810"/>
                  </a:lnTo>
                  <a:cubicBezTo>
                    <a:pt x="74398" y="120401"/>
                    <a:pt x="72630" y="119564"/>
                    <a:pt x="72047" y="117942"/>
                  </a:cubicBezTo>
                  <a:cubicBezTo>
                    <a:pt x="70827" y="114541"/>
                    <a:pt x="69281" y="111783"/>
                    <a:pt x="67508" y="108707"/>
                  </a:cubicBezTo>
                  <a:cubicBezTo>
                    <a:pt x="64986" y="109185"/>
                    <a:pt x="62388" y="109404"/>
                    <a:pt x="59740" y="109404"/>
                  </a:cubicBezTo>
                  <a:cubicBezTo>
                    <a:pt x="57395" y="109404"/>
                    <a:pt x="55089" y="109233"/>
                    <a:pt x="52843" y="108842"/>
                  </a:cubicBezTo>
                  <a:cubicBezTo>
                    <a:pt x="51110" y="111851"/>
                    <a:pt x="49598" y="114571"/>
                    <a:pt x="48399" y="117911"/>
                  </a:cubicBezTo>
                  <a:cubicBezTo>
                    <a:pt x="47817" y="119533"/>
                    <a:pt x="46048" y="120369"/>
                    <a:pt x="44449" y="119779"/>
                  </a:cubicBezTo>
                  <a:lnTo>
                    <a:pt x="39985" y="118131"/>
                  </a:lnTo>
                  <a:lnTo>
                    <a:pt x="39301" y="117879"/>
                  </a:lnTo>
                  <a:lnTo>
                    <a:pt x="34837" y="116231"/>
                  </a:lnTo>
                  <a:cubicBezTo>
                    <a:pt x="33238" y="115641"/>
                    <a:pt x="32413" y="113848"/>
                    <a:pt x="32995" y="112226"/>
                  </a:cubicBezTo>
                  <a:cubicBezTo>
                    <a:pt x="34177" y="108932"/>
                    <a:pt x="34744" y="105903"/>
                    <a:pt x="35315" y="102525"/>
                  </a:cubicBezTo>
                  <a:cubicBezTo>
                    <a:pt x="31121" y="100000"/>
                    <a:pt x="27346" y="96839"/>
                    <a:pt x="24186" y="93111"/>
                  </a:cubicBezTo>
                  <a:cubicBezTo>
                    <a:pt x="20709" y="94372"/>
                    <a:pt x="17664" y="95492"/>
                    <a:pt x="14446" y="97376"/>
                  </a:cubicBezTo>
                  <a:cubicBezTo>
                    <a:pt x="12971" y="98239"/>
                    <a:pt x="11086" y="97727"/>
                    <a:pt x="10235" y="96232"/>
                  </a:cubicBezTo>
                  <a:lnTo>
                    <a:pt x="7860" y="92060"/>
                  </a:lnTo>
                  <a:lnTo>
                    <a:pt x="7496" y="91421"/>
                  </a:lnTo>
                  <a:lnTo>
                    <a:pt x="5121" y="87250"/>
                  </a:lnTo>
                  <a:cubicBezTo>
                    <a:pt x="4270" y="85755"/>
                    <a:pt x="4775" y="83843"/>
                    <a:pt x="6249" y="82980"/>
                  </a:cubicBezTo>
                  <a:cubicBezTo>
                    <a:pt x="9438" y="81114"/>
                    <a:pt x="11901" y="79021"/>
                    <a:pt x="14684" y="76626"/>
                  </a:cubicBezTo>
                  <a:cubicBezTo>
                    <a:pt x="13059" y="72092"/>
                    <a:pt x="12172" y="67221"/>
                    <a:pt x="12139" y="62154"/>
                  </a:cubicBezTo>
                  <a:cubicBezTo>
                    <a:pt x="8910" y="60944"/>
                    <a:pt x="6003" y="59904"/>
                    <a:pt x="2547" y="59286"/>
                  </a:cubicBezTo>
                  <a:cubicBezTo>
                    <a:pt x="871" y="58987"/>
                    <a:pt x="-248" y="57366"/>
                    <a:pt x="47" y="55666"/>
                  </a:cubicBezTo>
                  <a:lnTo>
                    <a:pt x="872" y="50922"/>
                  </a:lnTo>
                  <a:lnTo>
                    <a:pt x="998" y="50195"/>
                  </a:lnTo>
                  <a:lnTo>
                    <a:pt x="1823" y="45451"/>
                  </a:lnTo>
                  <a:cubicBezTo>
                    <a:pt x="2119" y="43752"/>
                    <a:pt x="3717" y="42617"/>
                    <a:pt x="5393" y="42916"/>
                  </a:cubicBezTo>
                  <a:cubicBezTo>
                    <a:pt x="8830" y="43531"/>
                    <a:pt x="11896" y="43565"/>
                    <a:pt x="15314" y="43548"/>
                  </a:cubicBezTo>
                  <a:cubicBezTo>
                    <a:pt x="17069" y="38935"/>
                    <a:pt x="19504" y="34665"/>
                    <a:pt x="22511" y="30877"/>
                  </a:cubicBezTo>
                  <a:cubicBezTo>
                    <a:pt x="20727" y="27704"/>
                    <a:pt x="19127" y="24912"/>
                    <a:pt x="16786" y="22083"/>
                  </a:cubicBezTo>
                  <a:cubicBezTo>
                    <a:pt x="15692" y="20761"/>
                    <a:pt x="15862" y="18789"/>
                    <a:pt x="17166" y="17680"/>
                  </a:cubicBezTo>
                  <a:lnTo>
                    <a:pt x="20804" y="14584"/>
                  </a:lnTo>
                  <a:lnTo>
                    <a:pt x="21362" y="14109"/>
                  </a:lnTo>
                  <a:lnTo>
                    <a:pt x="25001" y="11013"/>
                  </a:lnTo>
                  <a:cubicBezTo>
                    <a:pt x="25653" y="10458"/>
                    <a:pt x="26465" y="10224"/>
                    <a:pt x="27251" y="10294"/>
                  </a:cubicBezTo>
                  <a:cubicBezTo>
                    <a:pt x="28037" y="10363"/>
                    <a:pt x="28796" y="10737"/>
                    <a:pt x="29343" y="11398"/>
                  </a:cubicBezTo>
                  <a:cubicBezTo>
                    <a:pt x="31698" y="14243"/>
                    <a:pt x="34145" y="16333"/>
                    <a:pt x="36936" y="18681"/>
                  </a:cubicBezTo>
                  <a:cubicBezTo>
                    <a:pt x="41010" y="16346"/>
                    <a:pt x="45470" y="14641"/>
                    <a:pt x="50210" y="13751"/>
                  </a:cubicBezTo>
                  <a:cubicBezTo>
                    <a:pt x="50867" y="10092"/>
                    <a:pt x="51427" y="6872"/>
                    <a:pt x="51427" y="3125"/>
                  </a:cubicBezTo>
                  <a:cubicBezTo>
                    <a:pt x="51427" y="1399"/>
                    <a:pt x="52807" y="0"/>
                    <a:pt x="54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endPara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Shape 356"/>
            <p:cNvSpPr txBox="1"/>
            <p:nvPr/>
          </p:nvSpPr>
          <p:spPr>
            <a:xfrm>
              <a:off x="4272137" y="3590436"/>
              <a:ext cx="704039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FFF7EF"/>
                  </a:solidFill>
                  <a:latin typeface="Calibri"/>
                  <a:ea typeface="Calibri"/>
                  <a:cs typeface="Calibri"/>
                  <a:sym typeface="Calibri"/>
                </a:rPr>
                <a:t>Windows</a:t>
              </a:r>
              <a:endParaRPr>
                <a:solidFill>
                  <a:srgbClr val="FFF7EF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7EF"/>
                  </a:solidFill>
                  <a:latin typeface="Calibri"/>
                  <a:ea typeface="Calibri"/>
                  <a:cs typeface="Calibri"/>
                  <a:sym typeface="Calibri"/>
                </a:rPr>
                <a:t>Cell</a:t>
              </a:r>
              <a:endParaRPr>
                <a:solidFill>
                  <a:srgbClr val="FFF7EF"/>
                </a:solidFill>
              </a:endParaRPr>
            </a:p>
          </p:txBody>
        </p:sp>
        <p:sp>
          <p:nvSpPr>
            <p:cNvPr id="357" name="Shape 357"/>
            <p:cNvSpPr txBox="1"/>
            <p:nvPr/>
          </p:nvSpPr>
          <p:spPr>
            <a:xfrm>
              <a:off x="5948942" y="3592028"/>
              <a:ext cx="5036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7EF"/>
                  </a:solidFill>
                  <a:latin typeface="Calibri"/>
                  <a:ea typeface="Calibri"/>
                  <a:cs typeface="Calibri"/>
                  <a:sym typeface="Calibri"/>
                </a:rPr>
                <a:t>Linux</a:t>
              </a:r>
              <a:endParaRPr>
                <a:solidFill>
                  <a:srgbClr val="FFF7EF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7EF"/>
                  </a:solidFill>
                  <a:latin typeface="Calibri"/>
                  <a:ea typeface="Calibri"/>
                  <a:cs typeface="Calibri"/>
                  <a:sym typeface="Calibri"/>
                </a:rPr>
                <a:t>Cell</a:t>
              </a:r>
              <a:endParaRPr>
                <a:solidFill>
                  <a:srgbClr val="FFF7EF"/>
                </a:solidFill>
              </a:endParaRPr>
            </a:p>
          </p:txBody>
        </p:sp>
      </p:grpSp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rPr>
              <a:t>Pivotal Cloud Foundry (PCF) Architecture</a:t>
            </a:r>
            <a:endParaRPr/>
          </a:p>
        </p:txBody>
      </p:sp>
      <p:cxnSp>
        <p:nvCxnSpPr>
          <p:cNvPr id="359" name="Shape 359"/>
          <p:cNvCxnSpPr/>
          <p:nvPr/>
        </p:nvCxnSpPr>
        <p:spPr>
          <a:xfrm rot="10800000" flipH="1">
            <a:off x="2831410" y="2769348"/>
            <a:ext cx="1174346" cy="7119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0" name="Shape 360"/>
          <p:cNvCxnSpPr>
            <a:stCxn id="306" idx="3"/>
            <a:endCxn id="318" idx="1"/>
          </p:cNvCxnSpPr>
          <p:nvPr/>
        </p:nvCxnSpPr>
        <p:spPr>
          <a:xfrm rot="10800000" flipH="1">
            <a:off x="2831364" y="2742910"/>
            <a:ext cx="1185300" cy="1379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1" name="Shape 361"/>
          <p:cNvCxnSpPr>
            <a:stCxn id="312" idx="3"/>
          </p:cNvCxnSpPr>
          <p:nvPr/>
        </p:nvCxnSpPr>
        <p:spPr>
          <a:xfrm>
            <a:off x="7511614" y="3518329"/>
            <a:ext cx="583800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3" name="Shape 363"/>
          <p:cNvSpPr/>
          <p:nvPr/>
        </p:nvSpPr>
        <p:spPr>
          <a:xfrm>
            <a:off x="7004785" y="2661283"/>
            <a:ext cx="158907" cy="182510"/>
          </a:xfrm>
          <a:custGeom>
            <a:avLst/>
            <a:gdLst/>
            <a:ahLst/>
            <a:cxnLst/>
            <a:rect l="0" t="0" r="0" b="0"/>
            <a:pathLst>
              <a:path w="1218612" h="1374854" extrusionOk="0">
                <a:moveTo>
                  <a:pt x="0" y="387409"/>
                </a:moveTo>
                <a:lnTo>
                  <a:pt x="572777" y="715013"/>
                </a:lnTo>
                <a:lnTo>
                  <a:pt x="575677" y="1374854"/>
                </a:lnTo>
                <a:lnTo>
                  <a:pt x="2898" y="1047249"/>
                </a:lnTo>
                <a:close/>
                <a:moveTo>
                  <a:pt x="1218612" y="377883"/>
                </a:moveTo>
                <a:lnTo>
                  <a:pt x="1215714" y="1037723"/>
                </a:lnTo>
                <a:lnTo>
                  <a:pt x="642936" y="1365328"/>
                </a:lnTo>
                <a:lnTo>
                  <a:pt x="645836" y="705487"/>
                </a:lnTo>
                <a:close/>
                <a:moveTo>
                  <a:pt x="608027" y="0"/>
                </a:moveTo>
                <a:lnTo>
                  <a:pt x="1179527" y="329827"/>
                </a:lnTo>
                <a:lnTo>
                  <a:pt x="608027" y="659653"/>
                </a:lnTo>
                <a:lnTo>
                  <a:pt x="36526" y="32982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/>
          <p:nvPr/>
        </p:nvSpPr>
        <p:spPr>
          <a:xfrm rot="-2700000">
            <a:off x="6787148" y="2695294"/>
            <a:ext cx="142856" cy="145429"/>
          </a:xfrm>
          <a:prstGeom prst="teardrop">
            <a:avLst>
              <a:gd name="adj" fmla="val 149574"/>
            </a:avLst>
          </a:prstGeom>
          <a:solidFill>
            <a:srgbClr val="F27C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7951680" y="1416072"/>
            <a:ext cx="2151000" cy="42426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7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609600" y="275179"/>
            <a:ext cx="109728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rPr>
              <a:t>What is a Service?</a:t>
            </a:r>
            <a:endParaRPr/>
          </a:p>
        </p:txBody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Allows resources to be easily provisioned on-demand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Typically an external “component” necessary for applications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Database, cache, message queue, microservice, etc.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be a persistent, stateful layer</a:t>
            </a:r>
            <a:endParaRPr/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Shape 3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8152" y="2822386"/>
            <a:ext cx="3546762" cy="1993809"/>
          </a:xfrm>
          <a:prstGeom prst="rect">
            <a:avLst/>
          </a:prstGeom>
          <a:solidFill>
            <a:srgbClr val="ECECEC"/>
          </a:solidFill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5000" dist="50800" dir="12900000" kx="195000" ky="195000" algn="tl" rotWithShape="0">
              <a:srgbClr val="000000">
                <a:alpha val="29803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xfrm>
            <a:off x="609600" y="275179"/>
            <a:ext cx="109728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rPr>
              <a:t>Types of Services</a:t>
            </a:r>
            <a:endParaRPr sz="3200" b="0" i="0" u="none" strike="noStrike" cap="none">
              <a:solidFill>
                <a:srgbClr val="0078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Managed - Fully integrated, with fully lifecycle management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of the market place of services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User-Provided – Created and managed external to the platform</a:t>
            </a:r>
            <a:endParaRPr/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Shape 383" descr="MP90028933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2861" y="2241627"/>
            <a:ext cx="5252014" cy="2952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rPr>
              <a:t>Pivotal Managed Services</a:t>
            </a:r>
            <a:endParaRPr/>
          </a:p>
        </p:txBody>
      </p:sp>
      <p:pic>
        <p:nvPicPr>
          <p:cNvPr id="390" name="Shape 390" descr="Screen Shot 2016-07-31 at 2.09.54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203" y="1690688"/>
            <a:ext cx="2237791" cy="66613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 txBox="1"/>
          <p:nvPr/>
        </p:nvSpPr>
        <p:spPr>
          <a:xfrm>
            <a:off x="823203" y="2438400"/>
            <a:ext cx="28323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https://network.pivotal.io/</a:t>
            </a:r>
            <a:endParaRPr/>
          </a:p>
        </p:txBody>
      </p:sp>
      <p:pic>
        <p:nvPicPr>
          <p:cNvPr id="392" name="Shape 3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4262" y="1496366"/>
            <a:ext cx="8443821" cy="4617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rPr>
              <a:t>Third Party Managed Services</a:t>
            </a:r>
            <a:endParaRPr/>
          </a:p>
        </p:txBody>
      </p:sp>
      <p:pic>
        <p:nvPicPr>
          <p:cNvPr id="399" name="Shape 399" descr="Screen Shot 2016-07-31 at 2.09.54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203" y="1690688"/>
            <a:ext cx="2237791" cy="666136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 txBox="1"/>
          <p:nvPr/>
        </p:nvSpPr>
        <p:spPr>
          <a:xfrm>
            <a:off x="823203" y="2438400"/>
            <a:ext cx="28323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https://network.pivotal.io/</a:t>
            </a:r>
            <a:endParaRPr/>
          </a:p>
        </p:txBody>
      </p:sp>
      <p:pic>
        <p:nvPicPr>
          <p:cNvPr id="401" name="Shape 4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2133" y="1441342"/>
            <a:ext cx="8410309" cy="464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rPr>
              <a:t>Managed Services</a:t>
            </a:r>
            <a:endParaRPr sz="3200" b="0" i="0" u="none" strike="noStrike" cap="none">
              <a:solidFill>
                <a:srgbClr val="0078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Integrated with Cloud Foundry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Services integrated with Cloud Foundry must implement the Service Broker API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Controller (CC) manages services using the API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Service Brokers implement the API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Advertise a catalog of service offerings and service plans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service instances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Bind applications to service instances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Unbind applications from service instances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Delete service instances</a:t>
            </a:r>
            <a:endParaRPr/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title"/>
          </p:nvPr>
        </p:nvSpPr>
        <p:spPr>
          <a:xfrm>
            <a:off x="488949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3330"/>
              <a:buFont typeface="Calibri"/>
              <a:buNone/>
            </a:pPr>
            <a:r>
              <a:rPr lang="en-US" sz="3330" b="1" i="0" u="none" strike="noStrike" cap="none" dirty="0">
                <a:solidFill>
                  <a:srgbClr val="00685D"/>
                </a:solidFill>
                <a:latin typeface="Calibri"/>
                <a:ea typeface="Calibri"/>
                <a:cs typeface="Calibri"/>
                <a:sym typeface="Calibri"/>
              </a:rPr>
              <a:t>Creating and Binding a </a:t>
            </a:r>
            <a:r>
              <a:rPr lang="en-US" sz="3330" b="1" i="1" u="none" strike="noStrike" cap="none" dirty="0">
                <a:solidFill>
                  <a:srgbClr val="00685D"/>
                </a:solidFill>
                <a:latin typeface="Calibri"/>
                <a:ea typeface="Calibri"/>
                <a:cs typeface="Calibri"/>
                <a:sym typeface="Calibri"/>
              </a:rPr>
              <a:t>Service</a:t>
            </a:r>
            <a:endParaRPr dirty="0"/>
          </a:p>
        </p:txBody>
      </p:sp>
      <p:sp>
        <p:nvSpPr>
          <p:cNvPr id="414" name="Shape 414"/>
          <p:cNvSpPr/>
          <p:nvPr/>
        </p:nvSpPr>
        <p:spPr>
          <a:xfrm>
            <a:off x="2641601" y="1701799"/>
            <a:ext cx="4368800" cy="4165600"/>
          </a:xfrm>
          <a:prstGeom prst="roundRect">
            <a:avLst>
              <a:gd name="adj" fmla="val 8224"/>
            </a:avLst>
          </a:prstGeom>
          <a:gradFill>
            <a:gsLst>
              <a:gs pos="0">
                <a:srgbClr val="D8D8D8"/>
              </a:gs>
              <a:gs pos="100000">
                <a:srgbClr val="F2F2F2"/>
              </a:gs>
            </a:gsLst>
            <a:lin ang="5400000" scaled="0"/>
          </a:gra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0" rIns="12190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888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Shape 415"/>
          <p:cNvSpPr/>
          <p:nvPr/>
        </p:nvSpPr>
        <p:spPr>
          <a:xfrm rot="-5400000">
            <a:off x="891739" y="3535246"/>
            <a:ext cx="4368800" cy="498707"/>
          </a:xfrm>
          <a:prstGeom prst="roundRect">
            <a:avLst>
              <a:gd name="adj" fmla="val 8685"/>
            </a:avLst>
          </a:prstGeom>
          <a:solidFill>
            <a:srgbClr val="0A1831">
              <a:alpha val="24705"/>
            </a:srgbClr>
          </a:solidFill>
          <a:ln>
            <a:noFill/>
          </a:ln>
        </p:spPr>
        <p:txBody>
          <a:bodyPr spcFirstLastPara="1" wrap="square" lIns="24382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Router</a:t>
            </a: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4572001" y="4749801"/>
            <a:ext cx="2262241" cy="6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 Foundry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Runtime (PCF)</a:t>
            </a: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/>
          <p:nvPr/>
        </p:nvSpPr>
        <p:spPr>
          <a:xfrm>
            <a:off x="2922416" y="4619628"/>
            <a:ext cx="307445" cy="307445"/>
          </a:xfrm>
          <a:custGeom>
            <a:avLst/>
            <a:gdLst/>
            <a:ahLst/>
            <a:cxnLst/>
            <a:rect l="0" t="0" r="0" b="0"/>
            <a:pathLst>
              <a:path w="763984" h="763984" extrusionOk="0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Shape 418"/>
          <p:cNvGrpSpPr/>
          <p:nvPr/>
        </p:nvGrpSpPr>
        <p:grpSpPr>
          <a:xfrm>
            <a:off x="3775890" y="1916880"/>
            <a:ext cx="3031311" cy="591635"/>
            <a:chOff x="3448049" y="1498378"/>
            <a:chExt cx="2590799" cy="443726"/>
          </a:xfrm>
        </p:grpSpPr>
        <p:sp>
          <p:nvSpPr>
            <p:cNvPr id="419" name="Shape 419"/>
            <p:cNvSpPr/>
            <p:nvPr/>
          </p:nvSpPr>
          <p:spPr>
            <a:xfrm>
              <a:off x="3448049" y="1498378"/>
              <a:ext cx="2590799" cy="443726"/>
            </a:xfrm>
            <a:prstGeom prst="roundRect">
              <a:avLst>
                <a:gd name="adj" fmla="val 4579"/>
              </a:avLst>
            </a:prstGeom>
            <a:solidFill>
              <a:srgbClr val="A5A5A5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01"/>
                </a:srgbClr>
              </a:outerShdw>
            </a:effectLst>
          </p:spPr>
          <p:txBody>
            <a:bodyPr spcFirstLastPara="1" wrap="square" lIns="32002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DB</a:t>
              </a:r>
              <a:endParaRPr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3511555" y="1612382"/>
              <a:ext cx="206829" cy="215718"/>
            </a:xfrm>
            <a:custGeom>
              <a:avLst/>
              <a:gdLst/>
              <a:ahLst/>
              <a:cxnLst/>
              <a:rect l="0" t="0" r="0" b="0"/>
              <a:pathLst>
                <a:path w="564449" h="588709" extrusionOk="0">
                  <a:moveTo>
                    <a:pt x="0" y="333271"/>
                  </a:moveTo>
                  <a:cubicBezTo>
                    <a:pt x="0" y="377805"/>
                    <a:pt x="126357" y="413907"/>
                    <a:pt x="282225" y="413907"/>
                  </a:cubicBezTo>
                  <a:cubicBezTo>
                    <a:pt x="438093" y="413907"/>
                    <a:pt x="564449" y="377805"/>
                    <a:pt x="564449" y="333271"/>
                  </a:cubicBezTo>
                  <a:lnTo>
                    <a:pt x="564449" y="508074"/>
                  </a:lnTo>
                  <a:lnTo>
                    <a:pt x="564449" y="508574"/>
                  </a:lnTo>
                  <a:lnTo>
                    <a:pt x="564273" y="508574"/>
                  </a:lnTo>
                  <a:cubicBezTo>
                    <a:pt x="563495" y="552879"/>
                    <a:pt x="437504" y="588709"/>
                    <a:pt x="282225" y="588709"/>
                  </a:cubicBezTo>
                  <a:cubicBezTo>
                    <a:pt x="126946" y="588709"/>
                    <a:pt x="956" y="552879"/>
                    <a:pt x="177" y="508574"/>
                  </a:cubicBezTo>
                  <a:lnTo>
                    <a:pt x="0" y="508574"/>
                  </a:lnTo>
                  <a:lnTo>
                    <a:pt x="0" y="508074"/>
                  </a:lnTo>
                  <a:close/>
                  <a:moveTo>
                    <a:pt x="0" y="111919"/>
                  </a:moveTo>
                  <a:cubicBezTo>
                    <a:pt x="0" y="156453"/>
                    <a:pt x="126357" y="192555"/>
                    <a:pt x="282225" y="192555"/>
                  </a:cubicBezTo>
                  <a:cubicBezTo>
                    <a:pt x="438093" y="192555"/>
                    <a:pt x="564449" y="156453"/>
                    <a:pt x="564449" y="111919"/>
                  </a:cubicBezTo>
                  <a:lnTo>
                    <a:pt x="564449" y="286722"/>
                  </a:lnTo>
                  <a:lnTo>
                    <a:pt x="564449" y="287222"/>
                  </a:lnTo>
                  <a:lnTo>
                    <a:pt x="564273" y="287222"/>
                  </a:lnTo>
                  <a:cubicBezTo>
                    <a:pt x="563495" y="331527"/>
                    <a:pt x="437504" y="367357"/>
                    <a:pt x="282225" y="367357"/>
                  </a:cubicBezTo>
                  <a:cubicBezTo>
                    <a:pt x="126946" y="367357"/>
                    <a:pt x="956" y="331527"/>
                    <a:pt x="177" y="287222"/>
                  </a:cubicBezTo>
                  <a:lnTo>
                    <a:pt x="0" y="287222"/>
                  </a:lnTo>
                  <a:lnTo>
                    <a:pt x="0" y="286722"/>
                  </a:lnTo>
                  <a:close/>
                  <a:moveTo>
                    <a:pt x="282224" y="0"/>
                  </a:moveTo>
                  <a:cubicBezTo>
                    <a:pt x="429518" y="0"/>
                    <a:pt x="548924" y="34116"/>
                    <a:pt x="548924" y="76200"/>
                  </a:cubicBezTo>
                  <a:cubicBezTo>
                    <a:pt x="548924" y="118284"/>
                    <a:pt x="429518" y="152400"/>
                    <a:pt x="282224" y="152400"/>
                  </a:cubicBezTo>
                  <a:cubicBezTo>
                    <a:pt x="134930" y="152400"/>
                    <a:pt x="15524" y="118284"/>
                    <a:pt x="15524" y="76200"/>
                  </a:cubicBezTo>
                  <a:cubicBezTo>
                    <a:pt x="15524" y="34116"/>
                    <a:pt x="134930" y="0"/>
                    <a:pt x="282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1" name="Shape 421"/>
          <p:cNvSpPr txBox="1"/>
          <p:nvPr/>
        </p:nvSpPr>
        <p:spPr>
          <a:xfrm>
            <a:off x="5486401" y="1905001"/>
            <a:ext cx="1165738" cy="615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credentials</a:t>
            </a:r>
            <a:endParaRPr/>
          </a:p>
        </p:txBody>
      </p:sp>
      <p:sp>
        <p:nvSpPr>
          <p:cNvPr id="422" name="Shape 422"/>
          <p:cNvSpPr/>
          <p:nvPr/>
        </p:nvSpPr>
        <p:spPr>
          <a:xfrm rot="10800000">
            <a:off x="4995089" y="3328993"/>
            <a:ext cx="2153032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Shape 423"/>
          <p:cNvSpPr/>
          <p:nvPr/>
        </p:nvSpPr>
        <p:spPr>
          <a:xfrm rot="10800000">
            <a:off x="4995089" y="4163196"/>
            <a:ext cx="2153032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Shape 424"/>
          <p:cNvSpPr/>
          <p:nvPr/>
        </p:nvSpPr>
        <p:spPr>
          <a:xfrm rot="10800000">
            <a:off x="1622857" y="3328993"/>
            <a:ext cx="2153032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Shape 425"/>
          <p:cNvSpPr/>
          <p:nvPr/>
        </p:nvSpPr>
        <p:spPr>
          <a:xfrm rot="10800000">
            <a:off x="1622857" y="4163196"/>
            <a:ext cx="2153032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/>
          <p:nvPr/>
        </p:nvSpPr>
        <p:spPr>
          <a:xfrm rot="10800000">
            <a:off x="8361836" y="3328993"/>
            <a:ext cx="2153032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Shape 427"/>
          <p:cNvSpPr/>
          <p:nvPr/>
        </p:nvSpPr>
        <p:spPr>
          <a:xfrm rot="10800000">
            <a:off x="8361836" y="4163196"/>
            <a:ext cx="2153032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8361836" y="2911892"/>
            <a:ext cx="2153032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>
            <a:noFill/>
          </a:ln>
        </p:spPr>
        <p:txBody>
          <a:bodyPr spcFirstLastPara="1" wrap="square" lIns="85325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reserve resources</a:t>
            </a: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1626677" y="2911892"/>
            <a:ext cx="2153032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85325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service (HTTP)</a:t>
            </a: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4992347" y="2911892"/>
            <a:ext cx="2153032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85325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service (HTTP)</a:t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4995089" y="3758673"/>
            <a:ext cx="2153032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85325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bind service (HTTP)</a:t>
            </a: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1629420" y="3762792"/>
            <a:ext cx="2153032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85325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bind service (HTTP)</a:t>
            </a: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8361836" y="3762792"/>
            <a:ext cx="2153032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obtain connection data</a:t>
            </a: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406400" y="2921000"/>
            <a:ext cx="12192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>
            <a:noFill/>
          </a:ln>
          <a:effectLst>
            <a:outerShdw blurRad="40000"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0" tIns="12190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</a:t>
            </a:r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3775889" y="2921000"/>
            <a:ext cx="12192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>
            <a:noFill/>
          </a:ln>
          <a:effectLst>
            <a:outerShdw blurRad="40000"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0" tIns="12190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Cloud Controller</a:t>
            </a:r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7145379" y="2921000"/>
            <a:ext cx="12192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>
            <a:noFill/>
          </a:ln>
          <a:effectLst>
            <a:outerShdw blurRad="40000"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0" tIns="12190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Broker</a:t>
            </a:r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10514868" y="2921000"/>
            <a:ext cx="12192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>
            <a:noFill/>
          </a:ln>
          <a:effectLst>
            <a:outerShdw blurRad="40000"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0" tIns="12190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</a:t>
            </a:r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4252768" y="3713839"/>
            <a:ext cx="265443" cy="354228"/>
          </a:xfrm>
          <a:custGeom>
            <a:avLst/>
            <a:gdLst/>
            <a:ahLst/>
            <a:cxnLst/>
            <a:rect l="0" t="0" r="0" b="0"/>
            <a:pathLst>
              <a:path w="661988" h="883413" extrusionOk="0">
                <a:moveTo>
                  <a:pt x="330994" y="679669"/>
                </a:moveTo>
                <a:lnTo>
                  <a:pt x="212885" y="769898"/>
                </a:lnTo>
                <a:cubicBezTo>
                  <a:pt x="244883" y="796653"/>
                  <a:pt x="286332" y="810415"/>
                  <a:pt x="330994" y="810415"/>
                </a:cubicBezTo>
                <a:cubicBezTo>
                  <a:pt x="375657" y="810415"/>
                  <a:pt x="417105" y="796653"/>
                  <a:pt x="449103" y="769899"/>
                </a:cubicBezTo>
                <a:close/>
                <a:moveTo>
                  <a:pt x="131181" y="527028"/>
                </a:moveTo>
                <a:cubicBezTo>
                  <a:pt x="122509" y="548919"/>
                  <a:pt x="118242" y="572793"/>
                  <a:pt x="118242" y="597663"/>
                </a:cubicBezTo>
                <a:cubicBezTo>
                  <a:pt x="118242" y="668352"/>
                  <a:pt x="152717" y="730988"/>
                  <a:pt x="208006" y="766609"/>
                </a:cubicBezTo>
                <a:lnTo>
                  <a:pt x="253230" y="620264"/>
                </a:lnTo>
                <a:close/>
                <a:moveTo>
                  <a:pt x="530807" y="527027"/>
                </a:moveTo>
                <a:lnTo>
                  <a:pt x="408757" y="620264"/>
                </a:lnTo>
                <a:lnTo>
                  <a:pt x="453981" y="766610"/>
                </a:lnTo>
                <a:cubicBezTo>
                  <a:pt x="509272" y="730989"/>
                  <a:pt x="543746" y="668352"/>
                  <a:pt x="543746" y="597663"/>
                </a:cubicBezTo>
                <a:cubicBezTo>
                  <a:pt x="543746" y="572793"/>
                  <a:pt x="539479" y="548919"/>
                  <a:pt x="530807" y="527027"/>
                </a:cubicBezTo>
                <a:close/>
                <a:moveTo>
                  <a:pt x="336192" y="385435"/>
                </a:moveTo>
                <a:lnTo>
                  <a:pt x="379054" y="524143"/>
                </a:lnTo>
                <a:lnTo>
                  <a:pt x="529912" y="524142"/>
                </a:lnTo>
                <a:cubicBezTo>
                  <a:pt x="501178" y="444293"/>
                  <a:pt x="425507" y="387120"/>
                  <a:pt x="336192" y="385435"/>
                </a:cubicBezTo>
                <a:close/>
                <a:moveTo>
                  <a:pt x="325796" y="385435"/>
                </a:moveTo>
                <a:cubicBezTo>
                  <a:pt x="236481" y="387120"/>
                  <a:pt x="160810" y="444294"/>
                  <a:pt x="132077" y="524142"/>
                </a:cubicBezTo>
                <a:lnTo>
                  <a:pt x="282933" y="524143"/>
                </a:lnTo>
                <a:close/>
                <a:moveTo>
                  <a:pt x="388144" y="107849"/>
                </a:moveTo>
                <a:lnTo>
                  <a:pt x="616744" y="107849"/>
                </a:lnTo>
                <a:lnTo>
                  <a:pt x="616744" y="214664"/>
                </a:lnTo>
                <a:lnTo>
                  <a:pt x="486412" y="358355"/>
                </a:lnTo>
                <a:cubicBezTo>
                  <a:pt x="564963" y="408954"/>
                  <a:pt x="616744" y="497262"/>
                  <a:pt x="616744" y="597663"/>
                </a:cubicBezTo>
                <a:cubicBezTo>
                  <a:pt x="616744" y="755478"/>
                  <a:pt x="488809" y="883413"/>
                  <a:pt x="330994" y="883413"/>
                </a:cubicBezTo>
                <a:cubicBezTo>
                  <a:pt x="173179" y="883413"/>
                  <a:pt x="45244" y="755478"/>
                  <a:pt x="45244" y="597663"/>
                </a:cubicBezTo>
                <a:cubicBezTo>
                  <a:pt x="45244" y="497384"/>
                  <a:pt x="96899" y="409170"/>
                  <a:pt x="175275" y="358519"/>
                </a:cubicBezTo>
                <a:lnTo>
                  <a:pt x="45244" y="215161"/>
                </a:lnTo>
                <a:lnTo>
                  <a:pt x="45244" y="108346"/>
                </a:lnTo>
                <a:lnTo>
                  <a:pt x="273844" y="108346"/>
                </a:lnTo>
                <a:lnTo>
                  <a:pt x="273844" y="215161"/>
                </a:lnTo>
                <a:lnTo>
                  <a:pt x="273844" y="317674"/>
                </a:lnTo>
                <a:cubicBezTo>
                  <a:pt x="292304" y="313881"/>
                  <a:pt x="311419" y="311913"/>
                  <a:pt x="330994" y="311913"/>
                </a:cubicBezTo>
                <a:lnTo>
                  <a:pt x="388144" y="317674"/>
                </a:lnTo>
                <a:lnTo>
                  <a:pt x="388144" y="214664"/>
                </a:lnTo>
                <a:close/>
                <a:moveTo>
                  <a:pt x="0" y="0"/>
                </a:moveTo>
                <a:lnTo>
                  <a:pt x="661988" y="0"/>
                </a:lnTo>
                <a:lnTo>
                  <a:pt x="661988" y="69056"/>
                </a:lnTo>
                <a:lnTo>
                  <a:pt x="0" y="6905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7603279" y="3713839"/>
            <a:ext cx="303399" cy="303395"/>
          </a:xfrm>
          <a:custGeom>
            <a:avLst/>
            <a:gdLst/>
            <a:ahLst/>
            <a:cxnLst/>
            <a:rect l="0" t="0" r="0" b="0"/>
            <a:pathLst>
              <a:path w="3195025" h="3194985" extrusionOk="0">
                <a:moveTo>
                  <a:pt x="683252" y="2245091"/>
                </a:moveTo>
                <a:cubicBezTo>
                  <a:pt x="526024" y="2245091"/>
                  <a:pt x="398566" y="2372549"/>
                  <a:pt x="398566" y="2529777"/>
                </a:cubicBezTo>
                <a:lnTo>
                  <a:pt x="398563" y="2529777"/>
                </a:lnTo>
                <a:cubicBezTo>
                  <a:pt x="398563" y="2687004"/>
                  <a:pt x="526021" y="2814463"/>
                  <a:pt x="683249" y="2814463"/>
                </a:cubicBezTo>
                <a:cubicBezTo>
                  <a:pt x="840476" y="2814463"/>
                  <a:pt x="967935" y="2687004"/>
                  <a:pt x="967935" y="2529777"/>
                </a:cubicBezTo>
                <a:lnTo>
                  <a:pt x="967935" y="2245091"/>
                </a:lnTo>
                <a:close/>
                <a:moveTo>
                  <a:pt x="2244948" y="2226032"/>
                </a:moveTo>
                <a:lnTo>
                  <a:pt x="2244948" y="2510715"/>
                </a:lnTo>
                <a:cubicBezTo>
                  <a:pt x="2244948" y="2667943"/>
                  <a:pt x="2372406" y="2795401"/>
                  <a:pt x="2529634" y="2795401"/>
                </a:cubicBezTo>
                <a:lnTo>
                  <a:pt x="2529634" y="2795404"/>
                </a:lnTo>
                <a:cubicBezTo>
                  <a:pt x="2686861" y="2795404"/>
                  <a:pt x="2814320" y="2667945"/>
                  <a:pt x="2814320" y="2510718"/>
                </a:cubicBezTo>
                <a:cubicBezTo>
                  <a:pt x="2814320" y="2353491"/>
                  <a:pt x="2686861" y="2226032"/>
                  <a:pt x="2529634" y="2226032"/>
                </a:cubicBezTo>
                <a:close/>
                <a:moveTo>
                  <a:pt x="1324215" y="1318407"/>
                </a:moveTo>
                <a:lnTo>
                  <a:pt x="1324215" y="1321813"/>
                </a:lnTo>
                <a:lnTo>
                  <a:pt x="1321332" y="1321813"/>
                </a:lnTo>
                <a:lnTo>
                  <a:pt x="1321332" y="1873653"/>
                </a:lnTo>
                <a:lnTo>
                  <a:pt x="1873510" y="1873653"/>
                </a:lnTo>
                <a:lnTo>
                  <a:pt x="1873510" y="1872635"/>
                </a:lnTo>
                <a:lnTo>
                  <a:pt x="1876578" y="1872635"/>
                </a:lnTo>
                <a:lnTo>
                  <a:pt x="1876578" y="1321332"/>
                </a:lnTo>
                <a:lnTo>
                  <a:pt x="1873693" y="1321332"/>
                </a:lnTo>
                <a:lnTo>
                  <a:pt x="1873693" y="1318407"/>
                </a:lnTo>
                <a:close/>
                <a:moveTo>
                  <a:pt x="668091" y="399044"/>
                </a:moveTo>
                <a:cubicBezTo>
                  <a:pt x="510864" y="399044"/>
                  <a:pt x="383405" y="526503"/>
                  <a:pt x="383405" y="683730"/>
                </a:cubicBezTo>
                <a:cubicBezTo>
                  <a:pt x="383405" y="840957"/>
                  <a:pt x="510864" y="968416"/>
                  <a:pt x="668091" y="968416"/>
                </a:cubicBezTo>
                <a:lnTo>
                  <a:pt x="952777" y="968416"/>
                </a:lnTo>
                <a:lnTo>
                  <a:pt x="952777" y="683733"/>
                </a:lnTo>
                <a:cubicBezTo>
                  <a:pt x="952777" y="526505"/>
                  <a:pt x="825319" y="399047"/>
                  <a:pt x="668091" y="399047"/>
                </a:cubicBezTo>
                <a:close/>
                <a:moveTo>
                  <a:pt x="2511776" y="380522"/>
                </a:moveTo>
                <a:cubicBezTo>
                  <a:pt x="2354549" y="380522"/>
                  <a:pt x="2227090" y="507981"/>
                  <a:pt x="2227090" y="665208"/>
                </a:cubicBezTo>
                <a:lnTo>
                  <a:pt x="2227090" y="949894"/>
                </a:lnTo>
                <a:lnTo>
                  <a:pt x="2511773" y="949894"/>
                </a:lnTo>
                <a:cubicBezTo>
                  <a:pt x="2669001" y="949894"/>
                  <a:pt x="2796459" y="822436"/>
                  <a:pt x="2796459" y="665208"/>
                </a:cubicBezTo>
                <a:lnTo>
                  <a:pt x="2796462" y="665208"/>
                </a:lnTo>
                <a:cubicBezTo>
                  <a:pt x="2796462" y="507981"/>
                  <a:pt x="2669003" y="380522"/>
                  <a:pt x="2511776" y="380522"/>
                </a:cubicBezTo>
                <a:close/>
                <a:moveTo>
                  <a:pt x="2534359" y="0"/>
                </a:moveTo>
                <a:cubicBezTo>
                  <a:pt x="2899234" y="0"/>
                  <a:pt x="3195025" y="295791"/>
                  <a:pt x="3195025" y="660666"/>
                </a:cubicBezTo>
                <a:lnTo>
                  <a:pt x="3195022" y="660666"/>
                </a:lnTo>
                <a:cubicBezTo>
                  <a:pt x="3195022" y="1025541"/>
                  <a:pt x="2899231" y="1321332"/>
                  <a:pt x="2534356" y="1321332"/>
                </a:cubicBezTo>
                <a:lnTo>
                  <a:pt x="2227340" y="1321332"/>
                </a:lnTo>
                <a:lnTo>
                  <a:pt x="2227340" y="1872635"/>
                </a:lnTo>
                <a:lnTo>
                  <a:pt x="2534176" y="1872635"/>
                </a:lnTo>
                <a:cubicBezTo>
                  <a:pt x="2899051" y="1872635"/>
                  <a:pt x="3194842" y="2168426"/>
                  <a:pt x="3194842" y="2533301"/>
                </a:cubicBezTo>
                <a:cubicBezTo>
                  <a:pt x="3194842" y="2898176"/>
                  <a:pt x="2899051" y="3193967"/>
                  <a:pt x="2534176" y="3193967"/>
                </a:cubicBezTo>
                <a:lnTo>
                  <a:pt x="2534176" y="3193964"/>
                </a:lnTo>
                <a:cubicBezTo>
                  <a:pt x="2169301" y="3193964"/>
                  <a:pt x="1873510" y="2898174"/>
                  <a:pt x="1873510" y="2533298"/>
                </a:cubicBezTo>
                <a:lnTo>
                  <a:pt x="1873510" y="2245313"/>
                </a:lnTo>
                <a:lnTo>
                  <a:pt x="1321332" y="2245313"/>
                </a:lnTo>
                <a:lnTo>
                  <a:pt x="1321332" y="2534319"/>
                </a:lnTo>
                <a:cubicBezTo>
                  <a:pt x="1321332" y="2899194"/>
                  <a:pt x="1025541" y="3194985"/>
                  <a:pt x="660666" y="3194985"/>
                </a:cubicBezTo>
                <a:cubicBezTo>
                  <a:pt x="295791" y="3194985"/>
                  <a:pt x="0" y="2899194"/>
                  <a:pt x="0" y="2534319"/>
                </a:cubicBezTo>
                <a:lnTo>
                  <a:pt x="2" y="2534319"/>
                </a:lnTo>
                <a:cubicBezTo>
                  <a:pt x="2" y="2169444"/>
                  <a:pt x="295793" y="1873653"/>
                  <a:pt x="660668" y="1873653"/>
                </a:cubicBezTo>
                <a:lnTo>
                  <a:pt x="969070" y="1873653"/>
                </a:lnTo>
                <a:lnTo>
                  <a:pt x="969070" y="1321813"/>
                </a:lnTo>
                <a:lnTo>
                  <a:pt x="663549" y="1321813"/>
                </a:lnTo>
                <a:cubicBezTo>
                  <a:pt x="298674" y="1321813"/>
                  <a:pt x="2883" y="1026022"/>
                  <a:pt x="2883" y="661147"/>
                </a:cubicBezTo>
                <a:cubicBezTo>
                  <a:pt x="2883" y="296272"/>
                  <a:pt x="298674" y="481"/>
                  <a:pt x="663549" y="481"/>
                </a:cubicBezTo>
                <a:lnTo>
                  <a:pt x="663549" y="484"/>
                </a:lnTo>
                <a:cubicBezTo>
                  <a:pt x="1028424" y="484"/>
                  <a:pt x="1324215" y="296274"/>
                  <a:pt x="1324215" y="661150"/>
                </a:cubicBezTo>
                <a:lnTo>
                  <a:pt x="1324215" y="987043"/>
                </a:lnTo>
                <a:lnTo>
                  <a:pt x="1873693" y="987043"/>
                </a:lnTo>
                <a:lnTo>
                  <a:pt x="1873693" y="660666"/>
                </a:lnTo>
                <a:cubicBezTo>
                  <a:pt x="1873693" y="295791"/>
                  <a:pt x="2169484" y="0"/>
                  <a:pt x="25343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838200" y="3746500"/>
            <a:ext cx="355600" cy="283227"/>
          </a:xfrm>
          <a:custGeom>
            <a:avLst/>
            <a:gdLst/>
            <a:ahLst/>
            <a:cxnLst/>
            <a:rect l="0" t="0" r="0" b="0"/>
            <a:pathLst>
              <a:path w="266700" h="212420" extrusionOk="0">
                <a:moveTo>
                  <a:pt x="133255" y="122545"/>
                </a:moveTo>
                <a:lnTo>
                  <a:pt x="133255" y="148126"/>
                </a:lnTo>
                <a:lnTo>
                  <a:pt x="210911" y="148126"/>
                </a:lnTo>
                <a:lnTo>
                  <a:pt x="210911" y="122545"/>
                </a:lnTo>
                <a:close/>
                <a:moveTo>
                  <a:pt x="33175" y="28452"/>
                </a:moveTo>
                <a:lnTo>
                  <a:pt x="33175" y="57271"/>
                </a:lnTo>
                <a:lnTo>
                  <a:pt x="93453" y="88214"/>
                </a:lnTo>
                <a:lnTo>
                  <a:pt x="33175" y="119157"/>
                </a:lnTo>
                <a:lnTo>
                  <a:pt x="33175" y="147975"/>
                </a:lnTo>
                <a:lnTo>
                  <a:pt x="125592" y="100534"/>
                </a:lnTo>
                <a:lnTo>
                  <a:pt x="125592" y="75894"/>
                </a:lnTo>
                <a:close/>
                <a:moveTo>
                  <a:pt x="21117" y="0"/>
                </a:moveTo>
                <a:lnTo>
                  <a:pt x="245583" y="0"/>
                </a:lnTo>
                <a:cubicBezTo>
                  <a:pt x="257246" y="0"/>
                  <a:pt x="266700" y="9454"/>
                  <a:pt x="266700" y="21117"/>
                </a:cubicBezTo>
                <a:lnTo>
                  <a:pt x="266700" y="191303"/>
                </a:lnTo>
                <a:cubicBezTo>
                  <a:pt x="266700" y="202966"/>
                  <a:pt x="257246" y="212420"/>
                  <a:pt x="245583" y="212420"/>
                </a:cubicBezTo>
                <a:lnTo>
                  <a:pt x="21117" y="212420"/>
                </a:lnTo>
                <a:cubicBezTo>
                  <a:pt x="9454" y="212420"/>
                  <a:pt x="0" y="202966"/>
                  <a:pt x="0" y="191303"/>
                </a:cubicBezTo>
                <a:lnTo>
                  <a:pt x="0" y="21117"/>
                </a:lnTo>
                <a:cubicBezTo>
                  <a:pt x="0" y="9454"/>
                  <a:pt x="9454" y="0"/>
                  <a:pt x="211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10970582" y="3733503"/>
            <a:ext cx="307772" cy="296224"/>
          </a:xfrm>
          <a:custGeom>
            <a:avLst/>
            <a:gdLst/>
            <a:ahLst/>
            <a:cxnLst/>
            <a:rect l="0" t="0" r="0" b="0"/>
            <a:pathLst>
              <a:path w="230829" h="222168" extrusionOk="0">
                <a:moveTo>
                  <a:pt x="0" y="122119"/>
                </a:moveTo>
                <a:cubicBezTo>
                  <a:pt x="0" y="138438"/>
                  <a:pt x="46300" y="151666"/>
                  <a:pt x="103414" y="151666"/>
                </a:cubicBezTo>
                <a:lnTo>
                  <a:pt x="103414" y="215718"/>
                </a:lnTo>
                <a:cubicBezTo>
                  <a:pt x="46516" y="215718"/>
                  <a:pt x="350" y="202589"/>
                  <a:pt x="65" y="186355"/>
                </a:cubicBezTo>
                <a:lnTo>
                  <a:pt x="0" y="186355"/>
                </a:lnTo>
                <a:lnTo>
                  <a:pt x="0" y="186171"/>
                </a:lnTo>
                <a:close/>
                <a:moveTo>
                  <a:pt x="0" y="41010"/>
                </a:moveTo>
                <a:cubicBezTo>
                  <a:pt x="0" y="57328"/>
                  <a:pt x="46300" y="70557"/>
                  <a:pt x="103414" y="70557"/>
                </a:cubicBezTo>
                <a:lnTo>
                  <a:pt x="103414" y="134609"/>
                </a:lnTo>
                <a:cubicBezTo>
                  <a:pt x="46516" y="134609"/>
                  <a:pt x="350" y="121480"/>
                  <a:pt x="65" y="105246"/>
                </a:cubicBezTo>
                <a:lnTo>
                  <a:pt x="0" y="105246"/>
                </a:lnTo>
                <a:lnTo>
                  <a:pt x="0" y="105062"/>
                </a:lnTo>
                <a:close/>
                <a:moveTo>
                  <a:pt x="118336" y="0"/>
                </a:moveTo>
                <a:lnTo>
                  <a:pt x="127085" y="0"/>
                </a:lnTo>
                <a:cubicBezTo>
                  <a:pt x="130281" y="0"/>
                  <a:pt x="132871" y="2591"/>
                  <a:pt x="132871" y="5786"/>
                </a:cubicBezTo>
                <a:cubicBezTo>
                  <a:pt x="132871" y="12636"/>
                  <a:pt x="133896" y="18535"/>
                  <a:pt x="135109" y="25202"/>
                </a:cubicBezTo>
                <a:cubicBezTo>
                  <a:pt x="143884" y="26925"/>
                  <a:pt x="152199" y="29931"/>
                  <a:pt x="159722" y="34255"/>
                </a:cubicBezTo>
                <a:cubicBezTo>
                  <a:pt x="165117" y="29779"/>
                  <a:pt x="169825" y="25852"/>
                  <a:pt x="174350" y="20459"/>
                </a:cubicBezTo>
                <a:cubicBezTo>
                  <a:pt x="176404" y="18011"/>
                  <a:pt x="180054" y="17692"/>
                  <a:pt x="182502" y="19746"/>
                </a:cubicBezTo>
                <a:lnTo>
                  <a:pt x="189333" y="25478"/>
                </a:lnTo>
                <a:lnTo>
                  <a:pt x="190381" y="26357"/>
                </a:lnTo>
                <a:lnTo>
                  <a:pt x="197212" y="32089"/>
                </a:lnTo>
                <a:cubicBezTo>
                  <a:pt x="199660" y="34143"/>
                  <a:pt x="199979" y="37793"/>
                  <a:pt x="197925" y="40241"/>
                </a:cubicBezTo>
                <a:cubicBezTo>
                  <a:pt x="193510" y="45502"/>
                  <a:pt x="190499" y="50693"/>
                  <a:pt x="187132" y="56600"/>
                </a:cubicBezTo>
                <a:cubicBezTo>
                  <a:pt x="192683" y="63368"/>
                  <a:pt x="197246" y="70971"/>
                  <a:pt x="200399" y="79280"/>
                </a:cubicBezTo>
                <a:cubicBezTo>
                  <a:pt x="207506" y="79319"/>
                  <a:pt x="213695" y="79351"/>
                  <a:pt x="220704" y="78115"/>
                </a:cubicBezTo>
                <a:cubicBezTo>
                  <a:pt x="223851" y="77560"/>
                  <a:pt x="226852" y="79661"/>
                  <a:pt x="227407" y="82808"/>
                </a:cubicBezTo>
                <a:lnTo>
                  <a:pt x="228955" y="91590"/>
                </a:lnTo>
                <a:lnTo>
                  <a:pt x="229193" y="92937"/>
                </a:lnTo>
                <a:lnTo>
                  <a:pt x="230741" y="101719"/>
                </a:lnTo>
                <a:cubicBezTo>
                  <a:pt x="231296" y="104866"/>
                  <a:pt x="229195" y="107867"/>
                  <a:pt x="226048" y="108422"/>
                </a:cubicBezTo>
                <a:cubicBezTo>
                  <a:pt x="219251" y="109621"/>
                  <a:pt x="213585" y="111676"/>
                  <a:pt x="207170" y="114051"/>
                </a:cubicBezTo>
                <a:cubicBezTo>
                  <a:pt x="207083" y="123369"/>
                  <a:pt x="205567" y="132345"/>
                  <a:pt x="202673" y="140719"/>
                </a:cubicBezTo>
                <a:cubicBezTo>
                  <a:pt x="207974" y="145217"/>
                  <a:pt x="212637" y="149143"/>
                  <a:pt x="218693" y="152639"/>
                </a:cubicBezTo>
                <a:cubicBezTo>
                  <a:pt x="221461" y="154237"/>
                  <a:pt x="222409" y="157776"/>
                  <a:pt x="220811" y="160543"/>
                </a:cubicBezTo>
                <a:lnTo>
                  <a:pt x="216352" y="168266"/>
                </a:lnTo>
                <a:lnTo>
                  <a:pt x="215669" y="169450"/>
                </a:lnTo>
                <a:lnTo>
                  <a:pt x="211210" y="177173"/>
                </a:lnTo>
                <a:cubicBezTo>
                  <a:pt x="209612" y="179941"/>
                  <a:pt x="206073" y="180889"/>
                  <a:pt x="203306" y="179291"/>
                </a:cubicBezTo>
                <a:cubicBezTo>
                  <a:pt x="197338" y="175845"/>
                  <a:pt x="191685" y="173779"/>
                  <a:pt x="185257" y="171480"/>
                </a:cubicBezTo>
                <a:cubicBezTo>
                  <a:pt x="179562" y="178286"/>
                  <a:pt x="172757" y="184107"/>
                  <a:pt x="165190" y="188824"/>
                </a:cubicBezTo>
                <a:cubicBezTo>
                  <a:pt x="166330" y="195504"/>
                  <a:pt x="167384" y="201397"/>
                  <a:pt x="169727" y="207834"/>
                </a:cubicBezTo>
                <a:cubicBezTo>
                  <a:pt x="170820" y="210837"/>
                  <a:pt x="169272" y="214157"/>
                  <a:pt x="166269" y="215250"/>
                </a:cubicBezTo>
                <a:lnTo>
                  <a:pt x="157889" y="218300"/>
                </a:lnTo>
                <a:lnTo>
                  <a:pt x="156604" y="218768"/>
                </a:lnTo>
                <a:lnTo>
                  <a:pt x="148224" y="221818"/>
                </a:lnTo>
                <a:cubicBezTo>
                  <a:pt x="145222" y="222911"/>
                  <a:pt x="141901" y="221362"/>
                  <a:pt x="140808" y="218359"/>
                </a:cubicBezTo>
                <a:cubicBezTo>
                  <a:pt x="138516" y="212062"/>
                  <a:pt x="135614" y="206956"/>
                  <a:pt x="132286" y="201261"/>
                </a:cubicBezTo>
                <a:lnTo>
                  <a:pt x="118336" y="202496"/>
                </a:lnTo>
                <a:lnTo>
                  <a:pt x="118336" y="159214"/>
                </a:lnTo>
                <a:cubicBezTo>
                  <a:pt x="144027" y="159165"/>
                  <a:pt x="164829" y="138314"/>
                  <a:pt x="164829" y="112605"/>
                </a:cubicBezTo>
                <a:cubicBezTo>
                  <a:pt x="164829" y="86895"/>
                  <a:pt x="144027" y="66045"/>
                  <a:pt x="118336" y="65995"/>
                </a:cubicBezTo>
                <a:close/>
                <a:moveTo>
                  <a:pt x="103414" y="0"/>
                </a:moveTo>
                <a:lnTo>
                  <a:pt x="103414" y="55843"/>
                </a:lnTo>
                <a:cubicBezTo>
                  <a:pt x="49442" y="55843"/>
                  <a:pt x="5689" y="43342"/>
                  <a:pt x="5689" y="27922"/>
                </a:cubicBezTo>
                <a:cubicBezTo>
                  <a:pt x="5689" y="12501"/>
                  <a:pt x="49442" y="0"/>
                  <a:pt x="1034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Shape 442"/>
          <p:cNvSpPr/>
          <p:nvPr/>
        </p:nvSpPr>
        <p:spPr>
          <a:xfrm rot="-5400000">
            <a:off x="4179249" y="2511557"/>
            <a:ext cx="412484" cy="406400"/>
          </a:xfrm>
          <a:prstGeom prst="rightArrow">
            <a:avLst>
              <a:gd name="adj1" fmla="val 51014"/>
              <a:gd name="adj2" fmla="val 56403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rPr>
              <a:t>User Provided Services</a:t>
            </a:r>
            <a:endParaRPr sz="3200" b="0" i="0" u="none" strike="noStrike" cap="none">
              <a:solidFill>
                <a:srgbClr val="0078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Service instances managed outside of Cloud Foundry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Behave like other service instances once created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Familiar CLI commands provide service instance configuration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cf create-user-provided-service ….</a:t>
            </a:r>
            <a:endParaRPr/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1384300" y="4401251"/>
            <a:ext cx="8242200" cy="33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"/>
              <a:buFont typeface="Arial"/>
              <a:buNone/>
            </a:pPr>
            <a:r>
              <a:rPr lang="en-US" sz="1600" b="0" i="0" u="none" strike="noStrike" cap="small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rPr>
              <a:t>Example: An Oracle database managed outside of Cloud Foundry</a:t>
            </a:r>
            <a:endParaRPr>
              <a:solidFill>
                <a:srgbClr val="00877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564</Words>
  <Application>Microsoft Office PowerPoint</Application>
  <PresentationFormat>Widescreen</PresentationFormat>
  <Paragraphs>123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Proxima Nova</vt:lpstr>
      <vt:lpstr>Lato Light</vt:lpstr>
      <vt:lpstr>Calibri</vt:lpstr>
      <vt:lpstr>Arial</vt:lpstr>
      <vt:lpstr>Roboto</vt:lpstr>
      <vt:lpstr>Pivotal Presentation Theme v1</vt:lpstr>
      <vt:lpstr>Pivotal Presentation Theme v1</vt:lpstr>
      <vt:lpstr>Using PAS Services MANAGED, USER-PROVIDED, SERVICE BROKERS, INSTANCE CREATION, APPLICATION BINDING, ENVIRONMENT VARIABLES, VCAP_APPLICATION    </vt:lpstr>
      <vt:lpstr>Pivotal Cloud Foundry (PCF) Architecture</vt:lpstr>
      <vt:lpstr>What is a Service?</vt:lpstr>
      <vt:lpstr>Types of Services</vt:lpstr>
      <vt:lpstr>Pivotal Managed Services</vt:lpstr>
      <vt:lpstr>Third Party Managed Services</vt:lpstr>
      <vt:lpstr>Managed Services</vt:lpstr>
      <vt:lpstr>Creating and Binding a Service</vt:lpstr>
      <vt:lpstr>User Provided Services</vt:lpstr>
      <vt:lpstr>Cloud Foundry Container Environment Variables</vt:lpstr>
      <vt:lpstr>VCAP_SERVICES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PAS Services MANAGED, USER-PROVIDED, SERVICE BROKERS, INSTANCE CREATION, APPLICATION BINDING, ENVIRONMENT VARIABLES, VCAP_APPLICATION    </dc:title>
  <dc:creator>Martez Killens</dc:creator>
  <cp:lastModifiedBy>Martez Killens</cp:lastModifiedBy>
  <cp:revision>5</cp:revision>
  <dcterms:modified xsi:type="dcterms:W3CDTF">2019-06-19T04:56:02Z</dcterms:modified>
</cp:coreProperties>
</file>